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740" r:id="rId5"/>
    <p:sldMasterId id="2147483753" r:id="rId6"/>
    <p:sldMasterId id="2147483727" r:id="rId7"/>
    <p:sldMasterId id="2147483656" r:id="rId8"/>
    <p:sldMasterId id="2147483660" r:id="rId9"/>
    <p:sldMasterId id="2147483662" r:id="rId10"/>
    <p:sldMasterId id="2147483664" r:id="rId11"/>
    <p:sldMasterId id="2147483666" r:id="rId12"/>
    <p:sldMasterId id="2147483683" r:id="rId13"/>
  </p:sldMasterIdLst>
  <p:notesMasterIdLst>
    <p:notesMasterId r:id="rId26"/>
  </p:notesMasterIdLst>
  <p:handoutMasterIdLst>
    <p:handoutMasterId r:id="rId27"/>
  </p:handoutMasterIdLst>
  <p:sldIdLst>
    <p:sldId id="286" r:id="rId14"/>
    <p:sldId id="297" r:id="rId15"/>
    <p:sldId id="298" r:id="rId16"/>
    <p:sldId id="299" r:id="rId17"/>
    <p:sldId id="309" r:id="rId18"/>
    <p:sldId id="314" r:id="rId19"/>
    <p:sldId id="316" r:id="rId20"/>
    <p:sldId id="300" r:id="rId21"/>
    <p:sldId id="313" r:id="rId22"/>
    <p:sldId id="311" r:id="rId23"/>
    <p:sldId id="306" r:id="rId24"/>
    <p:sldId id="308" r:id="rId25"/>
  </p:sldIdLst>
  <p:sldSz cx="9144000" cy="6858000" type="screen4x3"/>
  <p:notesSz cx="6797675" cy="9874250"/>
  <p:defaultTextStyle>
    <a:lvl1pPr algn="ctr" defTabSz="405318">
      <a:defRPr sz="2500">
        <a:latin typeface="+mn-lt"/>
        <a:ea typeface="+mn-ea"/>
        <a:cs typeface="+mn-cs"/>
        <a:sym typeface="Helvetica Light"/>
      </a:defRPr>
    </a:lvl1pPr>
    <a:lvl2pPr indent="158603" algn="ctr" defTabSz="405318">
      <a:defRPr sz="2500">
        <a:latin typeface="+mn-lt"/>
        <a:ea typeface="+mn-ea"/>
        <a:cs typeface="+mn-cs"/>
        <a:sym typeface="Helvetica Light"/>
      </a:defRPr>
    </a:lvl2pPr>
    <a:lvl3pPr indent="317205" algn="ctr" defTabSz="405318">
      <a:defRPr sz="2500">
        <a:latin typeface="+mn-lt"/>
        <a:ea typeface="+mn-ea"/>
        <a:cs typeface="+mn-cs"/>
        <a:sym typeface="Helvetica Light"/>
      </a:defRPr>
    </a:lvl3pPr>
    <a:lvl4pPr indent="475808" algn="ctr" defTabSz="405318">
      <a:defRPr sz="2500">
        <a:latin typeface="+mn-lt"/>
        <a:ea typeface="+mn-ea"/>
        <a:cs typeface="+mn-cs"/>
        <a:sym typeface="Helvetica Light"/>
      </a:defRPr>
    </a:lvl4pPr>
    <a:lvl5pPr indent="634411" algn="ctr" defTabSz="405318">
      <a:defRPr sz="2500">
        <a:latin typeface="+mn-lt"/>
        <a:ea typeface="+mn-ea"/>
        <a:cs typeface="+mn-cs"/>
        <a:sym typeface="Helvetica Light"/>
      </a:defRPr>
    </a:lvl5pPr>
    <a:lvl6pPr indent="793013" algn="ctr" defTabSz="405318">
      <a:defRPr sz="2500">
        <a:latin typeface="+mn-lt"/>
        <a:ea typeface="+mn-ea"/>
        <a:cs typeface="+mn-cs"/>
        <a:sym typeface="Helvetica Light"/>
      </a:defRPr>
    </a:lvl6pPr>
    <a:lvl7pPr indent="951616" algn="ctr" defTabSz="405318">
      <a:defRPr sz="2500">
        <a:latin typeface="+mn-lt"/>
        <a:ea typeface="+mn-ea"/>
        <a:cs typeface="+mn-cs"/>
        <a:sym typeface="Helvetica Light"/>
      </a:defRPr>
    </a:lvl7pPr>
    <a:lvl8pPr indent="1110219" algn="ctr" defTabSz="405318">
      <a:defRPr sz="2500">
        <a:latin typeface="+mn-lt"/>
        <a:ea typeface="+mn-ea"/>
        <a:cs typeface="+mn-cs"/>
        <a:sym typeface="Helvetica Light"/>
      </a:defRPr>
    </a:lvl8pPr>
    <a:lvl9pPr indent="1268821" algn="ctr" defTabSz="405318">
      <a:defRPr sz="2500">
        <a:latin typeface="+mn-lt"/>
        <a:ea typeface="+mn-ea"/>
        <a:cs typeface="+mn-cs"/>
        <a:sym typeface="Helvetica Ligh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Baron" initials="DB" lastIdx="16" clrIdx="0">
    <p:extLst>
      <p:ext uri="{19B8F6BF-5375-455C-9EA6-DF929625EA0E}">
        <p15:presenceInfo xmlns:p15="http://schemas.microsoft.com/office/powerpoint/2012/main" userId="S-1-5-21-3863489222-3862667314-3109721810-8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3AB"/>
    <a:srgbClr val="0F6699"/>
    <a:srgbClr val="143840"/>
    <a:srgbClr val="1B939B"/>
    <a:srgbClr val="45B5BC"/>
    <a:srgbClr val="031F33"/>
    <a:srgbClr val="041726"/>
    <a:srgbClr val="B2B8BF"/>
    <a:srgbClr val="178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1" autoAdjust="0"/>
    <p:restoredTop sz="75753" autoAdjust="0"/>
  </p:normalViewPr>
  <p:slideViewPr>
    <p:cSldViewPr snapToGrid="0" snapToObjects="1" showGuides="1">
      <p:cViewPr varScale="1">
        <p:scale>
          <a:sx n="75" d="100"/>
          <a:sy n="75" d="100"/>
        </p:scale>
        <p:origin x="88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8" d="100"/>
          <a:sy n="128" d="100"/>
        </p:scale>
        <p:origin x="29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D5DB1-8857-470B-A939-00399BBE25D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ZA"/>
        </a:p>
      </dgm:t>
    </dgm:pt>
    <dgm:pt modelId="{76D2A130-56E6-4D2E-9C0C-4ABEFA087CCE}">
      <dgm:prSet phldrT="[Text]" custT="1"/>
      <dgm:spPr/>
      <dgm:t>
        <a:bodyPr/>
        <a:lstStyle/>
        <a:p>
          <a:r>
            <a:rPr lang="en-ZA" sz="2000" dirty="0" smtClean="0"/>
            <a:t>For</a:t>
          </a:r>
          <a:endParaRPr lang="en-ZA" sz="2000" dirty="0"/>
        </a:p>
      </dgm:t>
    </dgm:pt>
    <dgm:pt modelId="{59F4F559-E1E6-44EF-833D-2788A483934C}" type="parTrans" cxnId="{F00A4C3D-EAF6-40F5-ABE2-DC481E1E1FFD}">
      <dgm:prSet/>
      <dgm:spPr/>
      <dgm:t>
        <a:bodyPr/>
        <a:lstStyle/>
        <a:p>
          <a:endParaRPr lang="en-ZA"/>
        </a:p>
      </dgm:t>
    </dgm:pt>
    <dgm:pt modelId="{02C1698D-A53D-4EA7-8E75-D7EE8378C96E}" type="sibTrans" cxnId="{F00A4C3D-EAF6-40F5-ABE2-DC481E1E1FFD}">
      <dgm:prSet/>
      <dgm:spPr/>
      <dgm:t>
        <a:bodyPr/>
        <a:lstStyle/>
        <a:p>
          <a:endParaRPr lang="en-ZA"/>
        </a:p>
      </dgm:t>
    </dgm:pt>
    <dgm:pt modelId="{76E49BB5-9CF7-4925-947B-FD9CC847D79D}">
      <dgm:prSet phldrT="[Text]" custT="1"/>
      <dgm:spPr/>
      <dgm:t>
        <a:bodyPr/>
        <a:lstStyle/>
        <a:p>
          <a:pPr rtl="0"/>
          <a:r>
            <a:rPr lang="en-US" sz="1800" b="0" i="0" u="none" dirty="0" smtClean="0"/>
            <a:t>Women</a:t>
          </a:r>
          <a:r>
            <a:rPr lang="en-US" sz="1800" b="0" i="0" u="none" baseline="0" dirty="0" smtClean="0"/>
            <a:t> in a study like ECHO are at risk for HIV, some/many at “substantial risk” </a:t>
          </a:r>
          <a:endParaRPr lang="en-ZA" sz="1800" b="0" dirty="0"/>
        </a:p>
      </dgm:t>
    </dgm:pt>
    <dgm:pt modelId="{1F309BF3-DB5D-4D42-B837-673C5504C691}" type="parTrans" cxnId="{6717052D-1F90-4C1F-BC9D-BC5FA7C6F845}">
      <dgm:prSet/>
      <dgm:spPr/>
      <dgm:t>
        <a:bodyPr/>
        <a:lstStyle/>
        <a:p>
          <a:endParaRPr lang="en-ZA"/>
        </a:p>
      </dgm:t>
    </dgm:pt>
    <dgm:pt modelId="{5EF3E578-0641-4575-8BC5-9FCC01A4C95C}" type="sibTrans" cxnId="{6717052D-1F90-4C1F-BC9D-BC5FA7C6F845}">
      <dgm:prSet/>
      <dgm:spPr/>
      <dgm:t>
        <a:bodyPr/>
        <a:lstStyle/>
        <a:p>
          <a:endParaRPr lang="en-ZA"/>
        </a:p>
      </dgm:t>
    </dgm:pt>
    <dgm:pt modelId="{3919B25D-0D21-49F5-9EC6-C6114F387EAA}">
      <dgm:prSet phldrT="[Text]" custT="1"/>
      <dgm:spPr/>
      <dgm:t>
        <a:bodyPr/>
        <a:lstStyle/>
        <a:p>
          <a:r>
            <a:rPr lang="en-ZA" sz="2000" dirty="0" smtClean="0"/>
            <a:t>Against</a:t>
          </a:r>
          <a:endParaRPr lang="en-ZA" sz="2000" dirty="0"/>
        </a:p>
      </dgm:t>
    </dgm:pt>
    <dgm:pt modelId="{9555AD60-20F0-4FE9-B1CE-2444F6905C9C}" type="parTrans" cxnId="{4F49356E-5F56-495A-95DB-B9360F15766A}">
      <dgm:prSet/>
      <dgm:spPr/>
      <dgm:t>
        <a:bodyPr/>
        <a:lstStyle/>
        <a:p>
          <a:endParaRPr lang="en-ZA"/>
        </a:p>
      </dgm:t>
    </dgm:pt>
    <dgm:pt modelId="{9110B18B-6439-4130-8F5B-FC62778B88ED}" type="sibTrans" cxnId="{4F49356E-5F56-495A-95DB-B9360F15766A}">
      <dgm:prSet/>
      <dgm:spPr/>
      <dgm:t>
        <a:bodyPr/>
        <a:lstStyle/>
        <a:p>
          <a:endParaRPr lang="en-ZA"/>
        </a:p>
      </dgm:t>
    </dgm:pt>
    <dgm:pt modelId="{FF54BC53-1382-4097-A451-103A1B30FA2E}">
      <dgm:prSet phldrT="[Text]" custT="1"/>
      <dgm:spPr/>
      <dgm:t>
        <a:bodyPr/>
        <a:lstStyle/>
        <a:p>
          <a:r>
            <a:rPr lang="en-US" sz="1800" b="0" i="0" u="none" dirty="0" smtClean="0"/>
            <a:t>ECHO is *not* an HIV prevention study, although we clearly want to do</a:t>
          </a:r>
          <a:r>
            <a:rPr lang="en-US" sz="1800" b="0" i="0" u="none" baseline="0" dirty="0" smtClean="0"/>
            <a:t> our best to prevent HIV in all participants</a:t>
          </a:r>
          <a:endParaRPr lang="en-ZA" sz="1800" b="0" dirty="0"/>
        </a:p>
      </dgm:t>
    </dgm:pt>
    <dgm:pt modelId="{D5BF6B57-8915-42D1-94AE-965A14390DF1}" type="parTrans" cxnId="{5F6F5CD5-422F-4223-AB1D-76601E65A469}">
      <dgm:prSet/>
      <dgm:spPr/>
      <dgm:t>
        <a:bodyPr/>
        <a:lstStyle/>
        <a:p>
          <a:endParaRPr lang="en-ZA"/>
        </a:p>
      </dgm:t>
    </dgm:pt>
    <dgm:pt modelId="{9949D088-DA0A-4C00-A8E1-C17C9C3B3858}" type="sibTrans" cxnId="{5F6F5CD5-422F-4223-AB1D-76601E65A469}">
      <dgm:prSet/>
      <dgm:spPr/>
      <dgm:t>
        <a:bodyPr/>
        <a:lstStyle/>
        <a:p>
          <a:endParaRPr lang="en-ZA"/>
        </a:p>
      </dgm:t>
    </dgm:pt>
    <dgm:pt modelId="{6192A980-AE12-42B2-874C-4BC95FE4A359}">
      <dgm:prSet custT="1"/>
      <dgm:spPr/>
      <dgm:t>
        <a:bodyPr/>
        <a:lstStyle/>
        <a:p>
          <a:r>
            <a:rPr lang="en-US" sz="1800" b="0" i="0" u="none" dirty="0" smtClean="0"/>
            <a:t>PrEP is new</a:t>
          </a:r>
          <a:r>
            <a:rPr lang="en-US" sz="1800" b="0" i="0" u="none" baseline="0" dirty="0" smtClean="0"/>
            <a:t> and studies like ECHO offer an opportunity to test/demonstrate new things</a:t>
          </a:r>
          <a:endParaRPr lang="en-ZA" sz="1800" dirty="0"/>
        </a:p>
      </dgm:t>
    </dgm:pt>
    <dgm:pt modelId="{6FC71479-7236-4BA3-BDDD-731FF925AC33}" type="parTrans" cxnId="{7593DC55-66FF-4738-9ECC-CFC37E36C09F}">
      <dgm:prSet/>
      <dgm:spPr/>
      <dgm:t>
        <a:bodyPr/>
        <a:lstStyle/>
        <a:p>
          <a:endParaRPr lang="en-ZA"/>
        </a:p>
      </dgm:t>
    </dgm:pt>
    <dgm:pt modelId="{CFCBEA95-4C76-4BD8-A853-023632897F9E}" type="sibTrans" cxnId="{7593DC55-66FF-4738-9ECC-CFC37E36C09F}">
      <dgm:prSet/>
      <dgm:spPr/>
      <dgm:t>
        <a:bodyPr/>
        <a:lstStyle/>
        <a:p>
          <a:endParaRPr lang="en-ZA"/>
        </a:p>
      </dgm:t>
    </dgm:pt>
    <dgm:pt modelId="{ADA37737-2325-4D1E-8235-D98245D00B9A}">
      <dgm:prSet custT="1"/>
      <dgm:spPr/>
      <dgm:t>
        <a:bodyPr/>
        <a:lstStyle/>
        <a:p>
          <a:r>
            <a:rPr lang="en-US" sz="1800" b="0" i="0" u="none" dirty="0" smtClean="0"/>
            <a:t>Ongoing</a:t>
          </a:r>
          <a:r>
            <a:rPr lang="en-US" sz="1800" b="0" i="0" u="none" baseline="0" dirty="0" smtClean="0"/>
            <a:t> contact with expert health providers in ECHO could offer a way to provide PrEP</a:t>
          </a:r>
          <a:endParaRPr lang="en-ZA" sz="1800" dirty="0"/>
        </a:p>
      </dgm:t>
    </dgm:pt>
    <dgm:pt modelId="{649B20A4-CC98-4368-B0E9-DCF6AACC1597}" type="parTrans" cxnId="{6F860FC3-8C11-46EC-9B8D-5A75DD832C22}">
      <dgm:prSet/>
      <dgm:spPr/>
      <dgm:t>
        <a:bodyPr/>
        <a:lstStyle/>
        <a:p>
          <a:endParaRPr lang="en-ZA"/>
        </a:p>
      </dgm:t>
    </dgm:pt>
    <dgm:pt modelId="{940F01DC-15FA-4391-BE36-FA40029AE384}" type="sibTrans" cxnId="{6F860FC3-8C11-46EC-9B8D-5A75DD832C22}">
      <dgm:prSet/>
      <dgm:spPr/>
      <dgm:t>
        <a:bodyPr/>
        <a:lstStyle/>
        <a:p>
          <a:endParaRPr lang="en-ZA"/>
        </a:p>
      </dgm:t>
    </dgm:pt>
    <dgm:pt modelId="{E796A554-CC73-44EA-9C86-8F9A79A1FE0C}">
      <dgm:prSet custT="1"/>
      <dgm:spPr/>
      <dgm:t>
        <a:bodyPr/>
        <a:lstStyle/>
        <a:p>
          <a:r>
            <a:rPr lang="en-US" sz="1800" b="0" i="0" u="none" dirty="0" smtClean="0"/>
            <a:t>Use</a:t>
          </a:r>
          <a:r>
            <a:rPr lang="en-US" sz="1800" b="0" i="0" u="none" baseline="0" dirty="0" smtClean="0"/>
            <a:t> of PrEP can be planned for and controlled for in the final analysis</a:t>
          </a:r>
          <a:endParaRPr lang="en-ZA" sz="1800" dirty="0"/>
        </a:p>
      </dgm:t>
    </dgm:pt>
    <dgm:pt modelId="{0DA9B07F-1923-4C88-8BAA-89A2C43EACEF}" type="parTrans" cxnId="{3983F87C-16F9-4861-8810-F8B36C6FB3FE}">
      <dgm:prSet/>
      <dgm:spPr/>
      <dgm:t>
        <a:bodyPr/>
        <a:lstStyle/>
        <a:p>
          <a:endParaRPr lang="en-ZA"/>
        </a:p>
      </dgm:t>
    </dgm:pt>
    <dgm:pt modelId="{09361647-55BC-4D8F-A9D7-B4AB29A7B41D}" type="sibTrans" cxnId="{3983F87C-16F9-4861-8810-F8B36C6FB3FE}">
      <dgm:prSet/>
      <dgm:spPr/>
      <dgm:t>
        <a:bodyPr/>
        <a:lstStyle/>
        <a:p>
          <a:endParaRPr lang="en-ZA"/>
        </a:p>
      </dgm:t>
    </dgm:pt>
    <dgm:pt modelId="{E9CC1076-C4C5-4198-B37C-9533A2F824A8}">
      <dgm:prSet custT="1"/>
      <dgm:spPr/>
      <dgm:t>
        <a:bodyPr/>
        <a:lstStyle/>
        <a:p>
          <a:r>
            <a:rPr lang="en-US" sz="1800" b="0" i="0" u="none" dirty="0" smtClean="0"/>
            <a:t>PrEP</a:t>
          </a:r>
          <a:r>
            <a:rPr lang="en-US" sz="1800" b="0" i="0" u="none" baseline="0" dirty="0" smtClean="0"/>
            <a:t> is not part of national prevention policies (even in countries where there is regulatory approval)</a:t>
          </a:r>
          <a:endParaRPr lang="en-ZA" sz="1800" dirty="0"/>
        </a:p>
      </dgm:t>
    </dgm:pt>
    <dgm:pt modelId="{B35A3C42-1735-47A8-BAAF-C1A87F296D66}" type="parTrans" cxnId="{7BCCC954-B911-4B8F-96B0-E4A654C98DE1}">
      <dgm:prSet/>
      <dgm:spPr/>
      <dgm:t>
        <a:bodyPr/>
        <a:lstStyle/>
        <a:p>
          <a:endParaRPr lang="en-ZA"/>
        </a:p>
      </dgm:t>
    </dgm:pt>
    <dgm:pt modelId="{12B5516F-19BF-4A3A-A618-E4C0D3F89CC6}" type="sibTrans" cxnId="{7BCCC954-B911-4B8F-96B0-E4A654C98DE1}">
      <dgm:prSet/>
      <dgm:spPr/>
      <dgm:t>
        <a:bodyPr/>
        <a:lstStyle/>
        <a:p>
          <a:endParaRPr lang="en-ZA"/>
        </a:p>
      </dgm:t>
    </dgm:pt>
    <dgm:pt modelId="{5F7D1435-3F39-4A18-B4C1-ACEC7FE3F68A}">
      <dgm:prSet custT="1"/>
      <dgm:spPr/>
      <dgm:t>
        <a:bodyPr/>
        <a:lstStyle/>
        <a:p>
          <a:r>
            <a:rPr lang="en-US" sz="1800" b="0" i="0" u="none" dirty="0" smtClean="0"/>
            <a:t>Providing PrEP ahead</a:t>
          </a:r>
          <a:r>
            <a:rPr lang="en-US" sz="1800" b="0" i="0" u="none" baseline="0" dirty="0" smtClean="0"/>
            <a:t> of national policies could make the ECHO population unlike its population (generalizability)</a:t>
          </a:r>
          <a:endParaRPr lang="en-ZA" sz="1800" dirty="0"/>
        </a:p>
      </dgm:t>
    </dgm:pt>
    <dgm:pt modelId="{671C5A53-A65C-4AFA-80B2-F1C208B08E03}" type="parTrans" cxnId="{512FD731-1C59-4FDF-AAA8-A3298A7250ED}">
      <dgm:prSet/>
      <dgm:spPr/>
      <dgm:t>
        <a:bodyPr/>
        <a:lstStyle/>
        <a:p>
          <a:endParaRPr lang="en-ZA"/>
        </a:p>
      </dgm:t>
    </dgm:pt>
    <dgm:pt modelId="{4B67E6E9-9DD3-4476-9E4F-82EC2837E6CD}" type="sibTrans" cxnId="{512FD731-1C59-4FDF-AAA8-A3298A7250ED}">
      <dgm:prSet/>
      <dgm:spPr/>
      <dgm:t>
        <a:bodyPr/>
        <a:lstStyle/>
        <a:p>
          <a:endParaRPr lang="en-ZA"/>
        </a:p>
      </dgm:t>
    </dgm:pt>
    <dgm:pt modelId="{11B28158-7784-44F8-908B-C63021FBF655}">
      <dgm:prSet custT="1"/>
      <dgm:spPr/>
      <dgm:t>
        <a:bodyPr/>
        <a:lstStyle/>
        <a:p>
          <a:r>
            <a:rPr lang="en-US" sz="1800" b="0" i="0" u="none" dirty="0" smtClean="0"/>
            <a:t>If provided,</a:t>
          </a:r>
          <a:r>
            <a:rPr lang="en-US" sz="1800" b="0" i="0" u="none" baseline="0" dirty="0" smtClean="0"/>
            <a:t> </a:t>
          </a:r>
          <a:r>
            <a:rPr lang="en-US" sz="1800" b="0" i="0" u="none" dirty="0" smtClean="0"/>
            <a:t>ECHO</a:t>
          </a:r>
          <a:r>
            <a:rPr lang="en-US" sz="1800" b="0" i="0" u="none" baseline="0" dirty="0" smtClean="0"/>
            <a:t> can’t guarantee access to PrEP after the trial</a:t>
          </a:r>
          <a:endParaRPr lang="en-ZA" sz="1800" dirty="0"/>
        </a:p>
      </dgm:t>
    </dgm:pt>
    <dgm:pt modelId="{0823884D-2815-445E-B8AF-47DFC8345BAE}" type="parTrans" cxnId="{F40C228D-7156-4283-B852-D3FF5B5ED4F6}">
      <dgm:prSet/>
      <dgm:spPr/>
      <dgm:t>
        <a:bodyPr/>
        <a:lstStyle/>
        <a:p>
          <a:endParaRPr lang="en-ZA"/>
        </a:p>
      </dgm:t>
    </dgm:pt>
    <dgm:pt modelId="{A184924C-F004-44F0-8351-A04EE31A9FB8}" type="sibTrans" cxnId="{F40C228D-7156-4283-B852-D3FF5B5ED4F6}">
      <dgm:prSet/>
      <dgm:spPr/>
      <dgm:t>
        <a:bodyPr/>
        <a:lstStyle/>
        <a:p>
          <a:endParaRPr lang="en-ZA"/>
        </a:p>
      </dgm:t>
    </dgm:pt>
    <dgm:pt modelId="{21F3989F-63A8-470E-B85F-38FDD8BCF446}">
      <dgm:prSet custT="1"/>
      <dgm:spPr/>
      <dgm:t>
        <a:bodyPr/>
        <a:lstStyle/>
        <a:p>
          <a:r>
            <a:rPr lang="en-ZA" sz="1800" dirty="0" smtClean="0"/>
            <a:t>Based on national data, uptake may be low initially</a:t>
          </a:r>
          <a:endParaRPr lang="en-ZA" sz="1800" dirty="0"/>
        </a:p>
      </dgm:t>
    </dgm:pt>
    <dgm:pt modelId="{C3EB6120-7587-4702-832A-7E5BFD91BD02}" type="parTrans" cxnId="{93B843A1-6959-4B35-9A60-1C78C3CA4DAE}">
      <dgm:prSet/>
      <dgm:spPr/>
      <dgm:t>
        <a:bodyPr/>
        <a:lstStyle/>
        <a:p>
          <a:endParaRPr lang="en-US"/>
        </a:p>
      </dgm:t>
    </dgm:pt>
    <dgm:pt modelId="{105C9267-9E07-47EC-A7CF-BF4EBDCDBD24}" type="sibTrans" cxnId="{93B843A1-6959-4B35-9A60-1C78C3CA4DAE}">
      <dgm:prSet/>
      <dgm:spPr/>
      <dgm:t>
        <a:bodyPr/>
        <a:lstStyle/>
        <a:p>
          <a:endParaRPr lang="en-US"/>
        </a:p>
      </dgm:t>
    </dgm:pt>
    <dgm:pt modelId="{7633981F-2AE3-4730-A75F-03941606F744}" type="pres">
      <dgm:prSet presAssocID="{14BD5DB1-8857-470B-A939-00399BBE25D5}" presName="Name0" presStyleCnt="0">
        <dgm:presLayoutVars>
          <dgm:dir/>
          <dgm:animLvl val="lvl"/>
          <dgm:resizeHandles val="exact"/>
        </dgm:presLayoutVars>
      </dgm:prSet>
      <dgm:spPr/>
      <dgm:t>
        <a:bodyPr/>
        <a:lstStyle/>
        <a:p>
          <a:endParaRPr lang="en-US"/>
        </a:p>
      </dgm:t>
    </dgm:pt>
    <dgm:pt modelId="{BD1A3607-268C-40AB-83B0-A54BB178D032}" type="pres">
      <dgm:prSet presAssocID="{76D2A130-56E6-4D2E-9C0C-4ABEFA087CCE}" presName="composite" presStyleCnt="0"/>
      <dgm:spPr/>
    </dgm:pt>
    <dgm:pt modelId="{0A6B3F3C-5406-4B6C-B72C-74FB5842AC49}" type="pres">
      <dgm:prSet presAssocID="{76D2A130-56E6-4D2E-9C0C-4ABEFA087CCE}" presName="parTx" presStyleLbl="alignNode1" presStyleIdx="0" presStyleCnt="2">
        <dgm:presLayoutVars>
          <dgm:chMax val="0"/>
          <dgm:chPref val="0"/>
          <dgm:bulletEnabled val="1"/>
        </dgm:presLayoutVars>
      </dgm:prSet>
      <dgm:spPr/>
      <dgm:t>
        <a:bodyPr/>
        <a:lstStyle/>
        <a:p>
          <a:endParaRPr lang="en-US"/>
        </a:p>
      </dgm:t>
    </dgm:pt>
    <dgm:pt modelId="{7328DEB7-0251-4D1A-B643-9D705DDDCD7A}" type="pres">
      <dgm:prSet presAssocID="{76D2A130-56E6-4D2E-9C0C-4ABEFA087CCE}" presName="desTx" presStyleLbl="alignAccFollowNode1" presStyleIdx="0" presStyleCnt="2">
        <dgm:presLayoutVars>
          <dgm:bulletEnabled val="1"/>
        </dgm:presLayoutVars>
      </dgm:prSet>
      <dgm:spPr/>
      <dgm:t>
        <a:bodyPr/>
        <a:lstStyle/>
        <a:p>
          <a:endParaRPr lang="en-ZA"/>
        </a:p>
      </dgm:t>
    </dgm:pt>
    <dgm:pt modelId="{BCB806DA-F44F-4FD9-BAFD-EDB1A2FC1862}" type="pres">
      <dgm:prSet presAssocID="{02C1698D-A53D-4EA7-8E75-D7EE8378C96E}" presName="space" presStyleCnt="0"/>
      <dgm:spPr/>
    </dgm:pt>
    <dgm:pt modelId="{CE99BF3F-C724-4C83-97E3-8A32B43EC614}" type="pres">
      <dgm:prSet presAssocID="{3919B25D-0D21-49F5-9EC6-C6114F387EAA}" presName="composite" presStyleCnt="0"/>
      <dgm:spPr/>
    </dgm:pt>
    <dgm:pt modelId="{5BABEC24-4FB4-4369-AB27-264719D723CA}" type="pres">
      <dgm:prSet presAssocID="{3919B25D-0D21-49F5-9EC6-C6114F387EAA}" presName="parTx" presStyleLbl="alignNode1" presStyleIdx="1" presStyleCnt="2">
        <dgm:presLayoutVars>
          <dgm:chMax val="0"/>
          <dgm:chPref val="0"/>
          <dgm:bulletEnabled val="1"/>
        </dgm:presLayoutVars>
      </dgm:prSet>
      <dgm:spPr/>
      <dgm:t>
        <a:bodyPr/>
        <a:lstStyle/>
        <a:p>
          <a:endParaRPr lang="en-US"/>
        </a:p>
      </dgm:t>
    </dgm:pt>
    <dgm:pt modelId="{1AC7E48F-B046-42E1-B3EE-E76B4F2513FD}" type="pres">
      <dgm:prSet presAssocID="{3919B25D-0D21-49F5-9EC6-C6114F387EAA}" presName="desTx" presStyleLbl="alignAccFollowNode1" presStyleIdx="1" presStyleCnt="2">
        <dgm:presLayoutVars>
          <dgm:bulletEnabled val="1"/>
        </dgm:presLayoutVars>
      </dgm:prSet>
      <dgm:spPr/>
      <dgm:t>
        <a:bodyPr/>
        <a:lstStyle/>
        <a:p>
          <a:endParaRPr lang="en-ZA"/>
        </a:p>
      </dgm:t>
    </dgm:pt>
  </dgm:ptLst>
  <dgm:cxnLst>
    <dgm:cxn modelId="{6D80D2E0-B575-401F-8A9A-D21FA2671C8D}" type="presOf" srcId="{6192A980-AE12-42B2-874C-4BC95FE4A359}" destId="{7328DEB7-0251-4D1A-B643-9D705DDDCD7A}" srcOrd="0" destOrd="1" presId="urn:microsoft.com/office/officeart/2005/8/layout/hList1"/>
    <dgm:cxn modelId="{F00A4C3D-EAF6-40F5-ABE2-DC481E1E1FFD}" srcId="{14BD5DB1-8857-470B-A939-00399BBE25D5}" destId="{76D2A130-56E6-4D2E-9C0C-4ABEFA087CCE}" srcOrd="0" destOrd="0" parTransId="{59F4F559-E1E6-44EF-833D-2788A483934C}" sibTransId="{02C1698D-A53D-4EA7-8E75-D7EE8378C96E}"/>
    <dgm:cxn modelId="{4F49356E-5F56-495A-95DB-B9360F15766A}" srcId="{14BD5DB1-8857-470B-A939-00399BBE25D5}" destId="{3919B25D-0D21-49F5-9EC6-C6114F387EAA}" srcOrd="1" destOrd="0" parTransId="{9555AD60-20F0-4FE9-B1CE-2444F6905C9C}" sibTransId="{9110B18B-6439-4130-8F5B-FC62778B88ED}"/>
    <dgm:cxn modelId="{BA770E3B-17A6-4AFA-A258-4C2908849622}" type="presOf" srcId="{11B28158-7784-44F8-908B-C63021FBF655}" destId="{1AC7E48F-B046-42E1-B3EE-E76B4F2513FD}" srcOrd="0" destOrd="3" presId="urn:microsoft.com/office/officeart/2005/8/layout/hList1"/>
    <dgm:cxn modelId="{52D8F7FC-3D89-4B5D-94AD-D5B6A084C17A}" type="presOf" srcId="{ADA37737-2325-4D1E-8235-D98245D00B9A}" destId="{7328DEB7-0251-4D1A-B643-9D705DDDCD7A}" srcOrd="0" destOrd="2" presId="urn:microsoft.com/office/officeart/2005/8/layout/hList1"/>
    <dgm:cxn modelId="{BEA25CA5-6AA9-49CA-BC1B-E99E6E99AE5D}" type="presOf" srcId="{14BD5DB1-8857-470B-A939-00399BBE25D5}" destId="{7633981F-2AE3-4730-A75F-03941606F744}" srcOrd="0" destOrd="0" presId="urn:microsoft.com/office/officeart/2005/8/layout/hList1"/>
    <dgm:cxn modelId="{5F6F5CD5-422F-4223-AB1D-76601E65A469}" srcId="{3919B25D-0D21-49F5-9EC6-C6114F387EAA}" destId="{FF54BC53-1382-4097-A451-103A1B30FA2E}" srcOrd="0" destOrd="0" parTransId="{D5BF6B57-8915-42D1-94AE-965A14390DF1}" sibTransId="{9949D088-DA0A-4C00-A8E1-C17C9C3B3858}"/>
    <dgm:cxn modelId="{5358EFA1-5E81-4C11-A5EA-0D3C28102532}" type="presOf" srcId="{76D2A130-56E6-4D2E-9C0C-4ABEFA087CCE}" destId="{0A6B3F3C-5406-4B6C-B72C-74FB5842AC49}" srcOrd="0" destOrd="0" presId="urn:microsoft.com/office/officeart/2005/8/layout/hList1"/>
    <dgm:cxn modelId="{93B843A1-6959-4B35-9A60-1C78C3CA4DAE}" srcId="{76D2A130-56E6-4D2E-9C0C-4ABEFA087CCE}" destId="{21F3989F-63A8-470E-B85F-38FDD8BCF446}" srcOrd="4" destOrd="0" parTransId="{C3EB6120-7587-4702-832A-7E5BFD91BD02}" sibTransId="{105C9267-9E07-47EC-A7CF-BF4EBDCDBD24}"/>
    <dgm:cxn modelId="{F40C228D-7156-4283-B852-D3FF5B5ED4F6}" srcId="{3919B25D-0D21-49F5-9EC6-C6114F387EAA}" destId="{11B28158-7784-44F8-908B-C63021FBF655}" srcOrd="3" destOrd="0" parTransId="{0823884D-2815-445E-B8AF-47DFC8345BAE}" sibTransId="{A184924C-F004-44F0-8351-A04EE31A9FB8}"/>
    <dgm:cxn modelId="{512FD731-1C59-4FDF-AAA8-A3298A7250ED}" srcId="{3919B25D-0D21-49F5-9EC6-C6114F387EAA}" destId="{5F7D1435-3F39-4A18-B4C1-ACEC7FE3F68A}" srcOrd="2" destOrd="0" parTransId="{671C5A53-A65C-4AFA-80B2-F1C208B08E03}" sibTransId="{4B67E6E9-9DD3-4476-9E4F-82EC2837E6CD}"/>
    <dgm:cxn modelId="{9CA2CBD1-0EEC-4A4A-A005-67068BCD44CD}" type="presOf" srcId="{FF54BC53-1382-4097-A451-103A1B30FA2E}" destId="{1AC7E48F-B046-42E1-B3EE-E76B4F2513FD}" srcOrd="0" destOrd="0" presId="urn:microsoft.com/office/officeart/2005/8/layout/hList1"/>
    <dgm:cxn modelId="{9481206C-DA61-4DF9-B021-0E8AC550BC83}" type="presOf" srcId="{E796A554-CC73-44EA-9C86-8F9A79A1FE0C}" destId="{7328DEB7-0251-4D1A-B643-9D705DDDCD7A}" srcOrd="0" destOrd="3" presId="urn:microsoft.com/office/officeart/2005/8/layout/hList1"/>
    <dgm:cxn modelId="{9AAAC442-7233-4CD1-AC45-106B4C06B63A}" type="presOf" srcId="{5F7D1435-3F39-4A18-B4C1-ACEC7FE3F68A}" destId="{1AC7E48F-B046-42E1-B3EE-E76B4F2513FD}" srcOrd="0" destOrd="2" presId="urn:microsoft.com/office/officeart/2005/8/layout/hList1"/>
    <dgm:cxn modelId="{825696CD-6EE5-433F-B87F-2EBEF296728E}" type="presOf" srcId="{76E49BB5-9CF7-4925-947B-FD9CC847D79D}" destId="{7328DEB7-0251-4D1A-B643-9D705DDDCD7A}" srcOrd="0" destOrd="0" presId="urn:microsoft.com/office/officeart/2005/8/layout/hList1"/>
    <dgm:cxn modelId="{6F860FC3-8C11-46EC-9B8D-5A75DD832C22}" srcId="{76D2A130-56E6-4D2E-9C0C-4ABEFA087CCE}" destId="{ADA37737-2325-4D1E-8235-D98245D00B9A}" srcOrd="2" destOrd="0" parTransId="{649B20A4-CC98-4368-B0E9-DCF6AACC1597}" sibTransId="{940F01DC-15FA-4391-BE36-FA40029AE384}"/>
    <dgm:cxn modelId="{7593DC55-66FF-4738-9ECC-CFC37E36C09F}" srcId="{76D2A130-56E6-4D2E-9C0C-4ABEFA087CCE}" destId="{6192A980-AE12-42B2-874C-4BC95FE4A359}" srcOrd="1" destOrd="0" parTransId="{6FC71479-7236-4BA3-BDDD-731FF925AC33}" sibTransId="{CFCBEA95-4C76-4BD8-A853-023632897F9E}"/>
    <dgm:cxn modelId="{7BCCC954-B911-4B8F-96B0-E4A654C98DE1}" srcId="{3919B25D-0D21-49F5-9EC6-C6114F387EAA}" destId="{E9CC1076-C4C5-4198-B37C-9533A2F824A8}" srcOrd="1" destOrd="0" parTransId="{B35A3C42-1735-47A8-BAAF-C1A87F296D66}" sibTransId="{12B5516F-19BF-4A3A-A618-E4C0D3F89CC6}"/>
    <dgm:cxn modelId="{5E66620D-0659-4BD4-BD93-E76BF8C9F4BF}" type="presOf" srcId="{3919B25D-0D21-49F5-9EC6-C6114F387EAA}" destId="{5BABEC24-4FB4-4369-AB27-264719D723CA}" srcOrd="0" destOrd="0" presId="urn:microsoft.com/office/officeart/2005/8/layout/hList1"/>
    <dgm:cxn modelId="{A3D98559-3F1F-4EF2-B41D-8F475B88F939}" type="presOf" srcId="{21F3989F-63A8-470E-B85F-38FDD8BCF446}" destId="{7328DEB7-0251-4D1A-B643-9D705DDDCD7A}" srcOrd="0" destOrd="4" presId="urn:microsoft.com/office/officeart/2005/8/layout/hList1"/>
    <dgm:cxn modelId="{E80506CD-267A-4D4E-89BA-3CBFFF9823FE}" type="presOf" srcId="{E9CC1076-C4C5-4198-B37C-9533A2F824A8}" destId="{1AC7E48F-B046-42E1-B3EE-E76B4F2513FD}" srcOrd="0" destOrd="1" presId="urn:microsoft.com/office/officeart/2005/8/layout/hList1"/>
    <dgm:cxn modelId="{6717052D-1F90-4C1F-BC9D-BC5FA7C6F845}" srcId="{76D2A130-56E6-4D2E-9C0C-4ABEFA087CCE}" destId="{76E49BB5-9CF7-4925-947B-FD9CC847D79D}" srcOrd="0" destOrd="0" parTransId="{1F309BF3-DB5D-4D42-B837-673C5504C691}" sibTransId="{5EF3E578-0641-4575-8BC5-9FCC01A4C95C}"/>
    <dgm:cxn modelId="{3983F87C-16F9-4861-8810-F8B36C6FB3FE}" srcId="{76D2A130-56E6-4D2E-9C0C-4ABEFA087CCE}" destId="{E796A554-CC73-44EA-9C86-8F9A79A1FE0C}" srcOrd="3" destOrd="0" parTransId="{0DA9B07F-1923-4C88-8BAA-89A2C43EACEF}" sibTransId="{09361647-55BC-4D8F-A9D7-B4AB29A7B41D}"/>
    <dgm:cxn modelId="{A92BC16A-6EC1-4EDA-A63A-51887CF11FF2}" type="presParOf" srcId="{7633981F-2AE3-4730-A75F-03941606F744}" destId="{BD1A3607-268C-40AB-83B0-A54BB178D032}" srcOrd="0" destOrd="0" presId="urn:microsoft.com/office/officeart/2005/8/layout/hList1"/>
    <dgm:cxn modelId="{03F1CB74-0DB9-4BC3-B0A6-58B2E9A05D96}" type="presParOf" srcId="{BD1A3607-268C-40AB-83B0-A54BB178D032}" destId="{0A6B3F3C-5406-4B6C-B72C-74FB5842AC49}" srcOrd="0" destOrd="0" presId="urn:microsoft.com/office/officeart/2005/8/layout/hList1"/>
    <dgm:cxn modelId="{1685C320-E7BC-4EA1-BDBB-50FA639ED451}" type="presParOf" srcId="{BD1A3607-268C-40AB-83B0-A54BB178D032}" destId="{7328DEB7-0251-4D1A-B643-9D705DDDCD7A}" srcOrd="1" destOrd="0" presId="urn:microsoft.com/office/officeart/2005/8/layout/hList1"/>
    <dgm:cxn modelId="{E2D49736-1DE8-462F-B9C9-9A5643FFCEEE}" type="presParOf" srcId="{7633981F-2AE3-4730-A75F-03941606F744}" destId="{BCB806DA-F44F-4FD9-BAFD-EDB1A2FC1862}" srcOrd="1" destOrd="0" presId="urn:microsoft.com/office/officeart/2005/8/layout/hList1"/>
    <dgm:cxn modelId="{E138F2FA-7915-4BCC-9615-29F1EA84D706}" type="presParOf" srcId="{7633981F-2AE3-4730-A75F-03941606F744}" destId="{CE99BF3F-C724-4C83-97E3-8A32B43EC614}" srcOrd="2" destOrd="0" presId="urn:microsoft.com/office/officeart/2005/8/layout/hList1"/>
    <dgm:cxn modelId="{C953D111-C8AB-44E8-BB83-F1ACFC778CB5}" type="presParOf" srcId="{CE99BF3F-C724-4C83-97E3-8A32B43EC614}" destId="{5BABEC24-4FB4-4369-AB27-264719D723CA}" srcOrd="0" destOrd="0" presId="urn:microsoft.com/office/officeart/2005/8/layout/hList1"/>
    <dgm:cxn modelId="{2B8DAB94-3252-43C9-BACA-0040ABB845E6}" type="presParOf" srcId="{CE99BF3F-C724-4C83-97E3-8A32B43EC614}" destId="{1AC7E48F-B046-42E1-B3EE-E76B4F2513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F48FACA5-F08F-DA4F-B595-F336BF1023D6}" type="datetimeFigureOut">
              <a:rPr lang="en-US" smtClean="0"/>
              <a:t>7/26/2018</a:t>
            </a:fld>
            <a:endParaRPr lang="en-US"/>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08DD304F-8DF3-3C44-814C-31BF56EE3259}" type="slidenum">
              <a:rPr lang="en-US" smtClean="0"/>
              <a:t>‹#›</a:t>
            </a:fld>
            <a:endParaRPr lang="en-US"/>
          </a:p>
        </p:txBody>
      </p:sp>
    </p:spTree>
    <p:extLst>
      <p:ext uri="{BB962C8B-B14F-4D97-AF65-F5344CB8AC3E}">
        <p14:creationId xmlns:p14="http://schemas.microsoft.com/office/powerpoint/2010/main" val="154234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31863" y="741363"/>
            <a:ext cx="4933950" cy="3702050"/>
          </a:xfrm>
          <a:prstGeom prst="rect">
            <a:avLst/>
          </a:prstGeom>
        </p:spPr>
        <p:txBody>
          <a:bodyPr/>
          <a:lstStyle/>
          <a:p>
            <a:pPr lvl="0"/>
            <a:endParaRPr/>
          </a:p>
        </p:txBody>
      </p:sp>
      <p:sp>
        <p:nvSpPr>
          <p:cNvPr id="30" name="Shape 30"/>
          <p:cNvSpPr>
            <a:spLocks noGrp="1"/>
          </p:cNvSpPr>
          <p:nvPr>
            <p:ph type="body" sz="quarter" idx="1"/>
          </p:nvPr>
        </p:nvSpPr>
        <p:spPr>
          <a:xfrm>
            <a:off x="906357" y="4690269"/>
            <a:ext cx="4984962" cy="4443413"/>
          </a:xfrm>
          <a:prstGeom prst="rect">
            <a:avLst/>
          </a:prstGeom>
        </p:spPr>
        <p:txBody>
          <a:bodyPr/>
          <a:lstStyle/>
          <a:p>
            <a:pPr lvl="0"/>
            <a:endParaRPr/>
          </a:p>
        </p:txBody>
      </p:sp>
    </p:spTree>
    <p:extLst>
      <p:ext uri="{BB962C8B-B14F-4D97-AF65-F5344CB8AC3E}">
        <p14:creationId xmlns:p14="http://schemas.microsoft.com/office/powerpoint/2010/main" val="1209328570"/>
      </p:ext>
    </p:extLst>
  </p:cSld>
  <p:clrMap bg1="lt1" tx1="dk1" bg2="lt2" tx2="dk2" accent1="accent1" accent2="accent2" accent3="accent3" accent4="accent4" accent5="accent5" accent6="accent6" hlink="hlink" folHlink="folHlink"/>
  <p:notesStyle>
    <a:lvl1pPr defTabSz="317205">
      <a:lnSpc>
        <a:spcPct val="125000"/>
      </a:lnSpc>
      <a:defRPr sz="1700">
        <a:latin typeface="Avenir Roman"/>
        <a:ea typeface="Avenir Roman"/>
        <a:cs typeface="Avenir Roman"/>
        <a:sym typeface="Avenir Roman"/>
      </a:defRPr>
    </a:lvl1pPr>
    <a:lvl2pPr indent="158603" defTabSz="317205">
      <a:lnSpc>
        <a:spcPct val="125000"/>
      </a:lnSpc>
      <a:defRPr sz="1700">
        <a:latin typeface="Avenir Roman"/>
        <a:ea typeface="Avenir Roman"/>
        <a:cs typeface="Avenir Roman"/>
        <a:sym typeface="Avenir Roman"/>
      </a:defRPr>
    </a:lvl2pPr>
    <a:lvl3pPr indent="317205" defTabSz="317205">
      <a:lnSpc>
        <a:spcPct val="125000"/>
      </a:lnSpc>
      <a:defRPr sz="1700">
        <a:latin typeface="Avenir Roman"/>
        <a:ea typeface="Avenir Roman"/>
        <a:cs typeface="Avenir Roman"/>
        <a:sym typeface="Avenir Roman"/>
      </a:defRPr>
    </a:lvl3pPr>
    <a:lvl4pPr indent="475808" defTabSz="317205">
      <a:lnSpc>
        <a:spcPct val="125000"/>
      </a:lnSpc>
      <a:defRPr sz="1700">
        <a:latin typeface="Avenir Roman"/>
        <a:ea typeface="Avenir Roman"/>
        <a:cs typeface="Avenir Roman"/>
        <a:sym typeface="Avenir Roman"/>
      </a:defRPr>
    </a:lvl4pPr>
    <a:lvl5pPr indent="634411" defTabSz="317205">
      <a:lnSpc>
        <a:spcPct val="125000"/>
      </a:lnSpc>
      <a:defRPr sz="1700">
        <a:latin typeface="Avenir Roman"/>
        <a:ea typeface="Avenir Roman"/>
        <a:cs typeface="Avenir Roman"/>
        <a:sym typeface="Avenir Roman"/>
      </a:defRPr>
    </a:lvl5pPr>
    <a:lvl6pPr indent="793013" defTabSz="317205">
      <a:lnSpc>
        <a:spcPct val="125000"/>
      </a:lnSpc>
      <a:defRPr sz="1700">
        <a:latin typeface="Avenir Roman"/>
        <a:ea typeface="Avenir Roman"/>
        <a:cs typeface="Avenir Roman"/>
        <a:sym typeface="Avenir Roman"/>
      </a:defRPr>
    </a:lvl6pPr>
    <a:lvl7pPr indent="951616" defTabSz="317205">
      <a:lnSpc>
        <a:spcPct val="125000"/>
      </a:lnSpc>
      <a:defRPr sz="1700">
        <a:latin typeface="Avenir Roman"/>
        <a:ea typeface="Avenir Roman"/>
        <a:cs typeface="Avenir Roman"/>
        <a:sym typeface="Avenir Roman"/>
      </a:defRPr>
    </a:lvl7pPr>
    <a:lvl8pPr indent="1110219" defTabSz="317205">
      <a:lnSpc>
        <a:spcPct val="125000"/>
      </a:lnSpc>
      <a:defRPr sz="1700">
        <a:latin typeface="Avenir Roman"/>
        <a:ea typeface="Avenir Roman"/>
        <a:cs typeface="Avenir Roman"/>
        <a:sym typeface="Avenir Roman"/>
      </a:defRPr>
    </a:lvl8pPr>
    <a:lvl9pPr indent="1268821" defTabSz="317205">
      <a:lnSpc>
        <a:spcPct val="125000"/>
      </a:lnSpc>
      <a:defRPr sz="17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366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825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526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462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ZA" sz="1200" dirty="0" smtClean="0"/>
              <a:t>Recommendations based on systematic review of 12 randomised controlled trials of oral PrEP effectiveness conducted in a range of different populations worldwide</a:t>
            </a:r>
          </a:p>
          <a:p>
            <a:pPr marL="457200" indent="-457200">
              <a:buFont typeface="Arial" panose="020B0604020202020204" pitchFamily="34" charset="0"/>
              <a:buChar char="•"/>
            </a:pPr>
            <a:r>
              <a:rPr lang="en-ZA" sz="1200" dirty="0" smtClean="0"/>
              <a:t>PrEP was effective in reducing HIV risk across age, gender, ARV regimen (TDF versus emtricitabine (FTC) + TDF) or mode of acquiring HIV (rectal or penile/ vaginal). </a:t>
            </a:r>
          </a:p>
          <a:p>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378824"/>
            <a:ext cx="2945659" cy="495426"/>
          </a:xfrm>
          <a:prstGeom prst="rect">
            <a:avLst/>
          </a:prstGeom>
        </p:spPr>
        <p:txBody>
          <a:bodyPr/>
          <a:lstStyle/>
          <a:p>
            <a:fld id="{CFD09485-28BB-45BE-8F29-7EFCCED03830}" type="slidenum">
              <a:rPr lang="en-ZA" smtClean="0"/>
              <a:t>2</a:t>
            </a:fld>
            <a:endParaRPr lang="en-ZA"/>
          </a:p>
        </p:txBody>
      </p:sp>
    </p:spTree>
    <p:extLst>
      <p:ext uri="{BB962C8B-B14F-4D97-AF65-F5344CB8AC3E}">
        <p14:creationId xmlns:p14="http://schemas.microsoft.com/office/powerpoint/2010/main" val="69041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the use of the fixed-dose combination of tenofovir </a:t>
            </a:r>
            <a:r>
              <a:rPr lang="en-ZA" dirty="0" err="1" smtClean="0"/>
              <a:t>disoproxyl</a:t>
            </a:r>
            <a:r>
              <a:rPr lang="en-ZA" dirty="0" smtClean="0"/>
              <a:t> fumarate and </a:t>
            </a:r>
            <a:r>
              <a:rPr lang="en-ZA" dirty="0" err="1" smtClean="0"/>
              <a:t>emtricibine</a:t>
            </a:r>
            <a:r>
              <a:rPr lang="en-ZA" dirty="0" smtClean="0"/>
              <a:t> represents a departure from the usual use of these </a:t>
            </a:r>
            <a:r>
              <a:rPr lang="en-ZA" dirty="0" err="1" smtClean="0"/>
              <a:t>antiretrovirals</a:t>
            </a:r>
            <a:r>
              <a:rPr lang="en-ZA" dirty="0" smtClean="0"/>
              <a:t> for the treatment of HIV infection, the MCC has also requested the applicants to implement a risk management plan, which requires applicants to provide prescribers with a detailed information pack, to gather data on adverse effects, and to report these to the MCC at 6-monthly intervals.</a:t>
            </a:r>
            <a:endParaRPr lang="en-ZA" dirty="0"/>
          </a:p>
        </p:txBody>
      </p:sp>
    </p:spTree>
    <p:extLst>
      <p:ext uri="{BB962C8B-B14F-4D97-AF65-F5344CB8AC3E}">
        <p14:creationId xmlns:p14="http://schemas.microsoft.com/office/powerpoint/2010/main" val="418275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Phase</a:t>
            </a:r>
            <a:r>
              <a:rPr lang="en-ZA" baseline="0" dirty="0" smtClean="0"/>
              <a:t> approach with populations</a:t>
            </a:r>
          </a:p>
          <a:p>
            <a:r>
              <a:rPr lang="en-ZA" baseline="0" dirty="0" smtClean="0"/>
              <a:t>Incomplete provincial coverage</a:t>
            </a:r>
          </a:p>
          <a:p>
            <a:r>
              <a:rPr lang="en-ZA" baseline="0" dirty="0" smtClean="0"/>
              <a:t>Majority of initiations in Gauteng, followed by KZN and W. Cape</a:t>
            </a:r>
          </a:p>
          <a:p>
            <a:r>
              <a:rPr lang="en-ZA" baseline="0" dirty="0" smtClean="0"/>
              <a:t>Constrained to some degree by funding.</a:t>
            </a:r>
          </a:p>
          <a:p>
            <a:r>
              <a:rPr lang="en-ZA" baseline="0" dirty="0" smtClean="0"/>
              <a:t>Current expansion for AGYW with partners funded by CDC, PEPFAR or GFATM</a:t>
            </a:r>
          </a:p>
          <a:p>
            <a:r>
              <a:rPr lang="en-ZA" baseline="0" dirty="0" smtClean="0"/>
              <a:t>Offered as part of a comprehensive package of prevention</a:t>
            </a:r>
            <a:endParaRPr lang="en-ZA" dirty="0"/>
          </a:p>
        </p:txBody>
      </p:sp>
    </p:spTree>
    <p:extLst>
      <p:ext uri="{BB962C8B-B14F-4D97-AF65-F5344CB8AC3E}">
        <p14:creationId xmlns:p14="http://schemas.microsoft.com/office/powerpoint/2010/main" val="139231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Variable implementation</a:t>
            </a:r>
          </a:p>
          <a:p>
            <a:pPr lvl="1"/>
            <a:r>
              <a:rPr lang="en-ZA" dirty="0" smtClean="0"/>
              <a:t>TDF/FTC licensed for PrEP in &gt;17 countries</a:t>
            </a:r>
          </a:p>
          <a:p>
            <a:pPr lvl="1"/>
            <a:r>
              <a:rPr lang="en-ZA" dirty="0" smtClean="0"/>
              <a:t>Roll-out to priority populations</a:t>
            </a:r>
          </a:p>
          <a:p>
            <a:r>
              <a:rPr lang="en-ZA" dirty="0" smtClean="0"/>
              <a:t>For trials, access is variable and site specific</a:t>
            </a:r>
          </a:p>
          <a:p>
            <a:endParaRPr lang="en-ZA" dirty="0" smtClean="0"/>
          </a:p>
          <a:p>
            <a:r>
              <a:rPr lang="en-US" dirty="0" smtClean="0"/>
              <a:t>PrEP works for women and men, and is licensed for use in many of the countries where studies are being done</a:t>
            </a:r>
          </a:p>
          <a:p>
            <a:r>
              <a:rPr lang="en-US" dirty="0" smtClean="0"/>
              <a:t>We don’t know if a study product is protective and some participants may be on placebo i.e. not protected</a:t>
            </a:r>
          </a:p>
          <a:p>
            <a:endParaRPr lang="en-ZA" dirty="0" smtClean="0"/>
          </a:p>
          <a:p>
            <a:endParaRPr lang="en-ZA"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perceived inequality to not allow members of the public at sites to access this PrEP if NOT eligible for study participation. In addition, some sites may have different HIV prevention trials being executed at the same site e.g. AMP, ECH and HVTN 702, and having variable access to PrEP may not only impact on equity, but on inducement, should on the HIV vaccine trials provide PrEP. Further, ongoing post-trial access would not be feasible as the human resource, infrastructure and financing of these clinical trials have definite life spans. </a:t>
            </a:r>
            <a:endParaRPr lang="en-ZA" dirty="0"/>
          </a:p>
        </p:txBody>
      </p:sp>
      <p:sp>
        <p:nvSpPr>
          <p:cNvPr id="4" name="Slide Number Placeholder 3"/>
          <p:cNvSpPr>
            <a:spLocks noGrp="1"/>
          </p:cNvSpPr>
          <p:nvPr>
            <p:ph type="sldNum" sz="quarter" idx="10"/>
          </p:nvPr>
        </p:nvSpPr>
        <p:spPr>
          <a:xfrm>
            <a:off x="3815825" y="10182820"/>
            <a:ext cx="2920483" cy="536570"/>
          </a:xfrm>
          <a:prstGeom prst="rect">
            <a:avLst/>
          </a:prstGeom>
        </p:spPr>
        <p:txBody>
          <a:bodyPr/>
          <a:lstStyle/>
          <a:p>
            <a:fld id="{CFD09485-28BB-45BE-8F29-7EFCCED03830}" type="slidenum">
              <a:rPr lang="en-ZA" smtClean="0"/>
              <a:t>5</a:t>
            </a:fld>
            <a:endParaRPr lang="en-ZA"/>
          </a:p>
        </p:txBody>
      </p:sp>
    </p:spTree>
    <p:extLst>
      <p:ext uri="{BB962C8B-B14F-4D97-AF65-F5344CB8AC3E}">
        <p14:creationId xmlns:p14="http://schemas.microsoft.com/office/powerpoint/2010/main" val="250002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Additional concerns about cost</a:t>
            </a:r>
            <a:endParaRPr lang="en-ZA" dirty="0"/>
          </a:p>
        </p:txBody>
      </p:sp>
    </p:spTree>
    <p:extLst>
      <p:ext uri="{BB962C8B-B14F-4D97-AF65-F5344CB8AC3E}">
        <p14:creationId xmlns:p14="http://schemas.microsoft.com/office/powerpoint/2010/main" val="228243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Additional concerns about cost</a:t>
            </a:r>
            <a:endParaRPr lang="en-ZA" dirty="0"/>
          </a:p>
        </p:txBody>
      </p:sp>
    </p:spTree>
    <p:extLst>
      <p:ext uri="{BB962C8B-B14F-4D97-AF65-F5344CB8AC3E}">
        <p14:creationId xmlns:p14="http://schemas.microsoft.com/office/powerpoint/2010/main" val="31796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700" b="0" i="0" u="none" strike="noStrike" baseline="0" dirty="0" smtClean="0">
              <a:latin typeface="Avenir Roman"/>
              <a:ea typeface="Avenir Roman"/>
              <a:cs typeface="Avenir Roman"/>
              <a:sym typeface="Avenir Roman"/>
            </a:endParaRPr>
          </a:p>
          <a:p>
            <a:r>
              <a:rPr lang="en-ZA" sz="1700" b="0" i="0" u="none" strike="noStrike" baseline="0" dirty="0" smtClean="0">
                <a:latin typeface="Avenir Roman"/>
                <a:ea typeface="Avenir Roman"/>
                <a:cs typeface="Avenir Roman"/>
                <a:sym typeface="Avenir Roman"/>
              </a:rPr>
              <a:t> Policymakers, regulators, ethicists, experts in the law (as it pertains to medical research) and researchers involved in both HIV and Cancer presented a framework within which Standard of Care principles could be articulated. How and when to include new modalities of treatment and prevention into existing essential medical guidelines was the emphasis of the Summit. Participants involved in the execution of care and the scale up of new interventions, in particular, the roll out of Pre-exposure Prophylaxis, presented the opportunities and challenges when it comes to scaling up interventions, and their experience with demonstration projects of PrEP. Advocates and community members propagated the need to make interventions that could avert HIV infection available as soon as possible. Experts in evidence-based guideline development discussed the nuances in evaluating evidence for policy and the mechanisms for getting medicines on the essential medicine list in South Africa. Given the variability in efficacy in PrEP amongst different populations, scientists and statisticians, discussed the various biological, </a:t>
            </a:r>
            <a:r>
              <a:rPr lang="en-ZA" sz="1700" b="0" i="0" u="none" strike="noStrike" baseline="0" dirty="0" err="1" smtClean="0">
                <a:latin typeface="Avenir Roman"/>
                <a:ea typeface="Avenir Roman"/>
                <a:cs typeface="Avenir Roman"/>
                <a:sym typeface="Avenir Roman"/>
              </a:rPr>
              <a:t>virological</a:t>
            </a:r>
            <a:r>
              <a:rPr lang="en-ZA" sz="1700" b="0" i="0" u="none" strike="noStrike" baseline="0" dirty="0" smtClean="0">
                <a:latin typeface="Avenir Roman"/>
                <a:ea typeface="Avenir Roman"/>
                <a:cs typeface="Avenir Roman"/>
                <a:sym typeface="Avenir Roman"/>
              </a:rPr>
              <a:t> and immunological reasons for this heterogeneity. Input was given as to the impact of introducing PrEP in other HIV prevention trials, and the considerations for the design of both ARV based and non-ARV based HIV prevention trials. </a:t>
            </a:r>
          </a:p>
          <a:p>
            <a:endParaRPr lang="en-ZA" sz="1700" b="0" i="0" u="none" strike="noStrike" baseline="0" dirty="0" smtClean="0">
              <a:latin typeface="Avenir Roman"/>
              <a:sym typeface="Avenir Roman"/>
            </a:endParaRPr>
          </a:p>
          <a:p>
            <a:endParaRPr lang="en-ZA" dirty="0"/>
          </a:p>
        </p:txBody>
      </p:sp>
    </p:spTree>
    <p:extLst>
      <p:ext uri="{BB962C8B-B14F-4D97-AF65-F5344CB8AC3E}">
        <p14:creationId xmlns:p14="http://schemas.microsoft.com/office/powerpoint/2010/main" val="267212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700" b="0" i="0" u="none" strike="noStrike" baseline="0" dirty="0" smtClean="0">
              <a:latin typeface="Avenir Roman"/>
              <a:ea typeface="Avenir Roman"/>
              <a:cs typeface="Avenir Roman"/>
              <a:sym typeface="Avenir Roman"/>
            </a:endParaRPr>
          </a:p>
          <a:p>
            <a:r>
              <a:rPr lang="en-ZA" sz="1700" b="0" i="0" u="none" strike="noStrike" baseline="0" dirty="0" smtClean="0">
                <a:latin typeface="Avenir Roman"/>
                <a:ea typeface="Avenir Roman"/>
                <a:cs typeface="Avenir Roman"/>
                <a:sym typeface="Avenir Roman"/>
              </a:rPr>
              <a:t> Policymakers, regulators, ethicists, experts in the law (as it pertains to medical research) and researchers involved in both HIV and Cancer presented a framework within which Standard of Care principles could be articulated. How and when to include new modalities of treatment and prevention into existing essential medical guidelines was the emphasis of the Summit. Participants involved in the execution of care and the scale up of new interventions, in particular, the roll out of Pre-exposure Prophylaxis, presented the opportunities and challenges when it comes to scaling up interventions, and their experience with demonstration projects of PrEP. Advocates and community members propagated the need to make interventions that could avert HIV infection available as soon as possible. Experts in evidence-based guideline development discussed the nuances in evaluating evidence for policy and the mechanisms for getting medicines on the essential medicine list in South Africa. Given the variability in efficacy in PrEP amongst different populations, scientists and statisticians, discussed the various biological, </a:t>
            </a:r>
            <a:r>
              <a:rPr lang="en-ZA" sz="1700" b="0" i="0" u="none" strike="noStrike" baseline="0" dirty="0" err="1" smtClean="0">
                <a:latin typeface="Avenir Roman"/>
                <a:ea typeface="Avenir Roman"/>
                <a:cs typeface="Avenir Roman"/>
                <a:sym typeface="Avenir Roman"/>
              </a:rPr>
              <a:t>virological</a:t>
            </a:r>
            <a:r>
              <a:rPr lang="en-ZA" sz="1700" b="0" i="0" u="none" strike="noStrike" baseline="0" dirty="0" smtClean="0">
                <a:latin typeface="Avenir Roman"/>
                <a:ea typeface="Avenir Roman"/>
                <a:cs typeface="Avenir Roman"/>
                <a:sym typeface="Avenir Roman"/>
              </a:rPr>
              <a:t> and immunological reasons for this heterogeneity. Input was given as to the impact of introducing PrEP in other HIV prevention trials, and the considerations for the design of both ARV based and non-ARV based HIV prevention trials. </a:t>
            </a:r>
          </a:p>
          <a:p>
            <a:endParaRPr lang="en-ZA" sz="1700" b="0" i="0" u="none" strike="noStrike" baseline="0" smtClean="0">
              <a:latin typeface="Avenir Roman"/>
              <a:sym typeface="Avenir Roman"/>
            </a:endParaRPr>
          </a:p>
          <a:p>
            <a:endParaRPr lang="en-ZA"/>
          </a:p>
        </p:txBody>
      </p:sp>
    </p:spTree>
    <p:extLst>
      <p:ext uri="{BB962C8B-B14F-4D97-AF65-F5344CB8AC3E}">
        <p14:creationId xmlns:p14="http://schemas.microsoft.com/office/powerpoint/2010/main" val="126686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4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65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5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733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6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489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Slide 6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655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Slide 8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207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197" y="491705"/>
            <a:ext cx="7513607" cy="2501661"/>
          </a:xfrm>
          <a:prstGeom prst="rect">
            <a:avLst/>
          </a:prstGeom>
        </p:spPr>
        <p:txBody>
          <a:bodyPr>
            <a:normAutofit/>
          </a:bodyPr>
          <a:lstStyle>
            <a:lvl1pPr algn="ctr">
              <a:defRPr sz="5400">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424499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628650" y="1825625"/>
            <a:ext cx="7886700" cy="39713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70176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336430" y="1475117"/>
            <a:ext cx="8178920" cy="4701846"/>
          </a:xfrm>
          <a:prstGeom prst="rect">
            <a:avLst/>
          </a:prstGeom>
        </p:spPr>
        <p:txBody>
          <a:bodyPr/>
          <a:lstStyle>
            <a:lvl1pPr>
              <a:defRPr>
                <a:solidFill>
                  <a:srgbClr val="0F6699"/>
                </a:solidFill>
              </a:defRPr>
            </a:lvl1pPr>
            <a:lvl2pPr>
              <a:defRPr>
                <a:solidFill>
                  <a:srgbClr val="0F6699"/>
                </a:solidFill>
              </a:defRPr>
            </a:lvl2pPr>
            <a:lvl3pPr>
              <a:defRPr>
                <a:solidFill>
                  <a:srgbClr val="0F6699"/>
                </a:solidFill>
              </a:defRPr>
            </a:lvl3pPr>
            <a:lvl4pPr>
              <a:defRPr>
                <a:solidFill>
                  <a:srgbClr val="0F6699"/>
                </a:solidFill>
              </a:defRPr>
            </a:lvl4pPr>
            <a:lvl5pPr>
              <a:defRPr>
                <a:solidFill>
                  <a:srgbClr val="0F66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5" name="Rectangle 14"/>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userDrawn="1"/>
        </p:nvSpPr>
        <p:spPr>
          <a:xfrm>
            <a:off x="0" y="0"/>
            <a:ext cx="9144000" cy="1026543"/>
          </a:xfrm>
          <a:prstGeom prst="rect">
            <a:avLst/>
          </a:prstGeom>
          <a:gradFill flip="none" rotWithShape="1">
            <a:gsLst>
              <a:gs pos="0">
                <a:srgbClr val="0091B7">
                  <a:shade val="30000"/>
                  <a:satMod val="115000"/>
                </a:srgbClr>
              </a:gs>
              <a:gs pos="50000">
                <a:srgbClr val="0091B7">
                  <a:shade val="67500"/>
                  <a:satMod val="115000"/>
                </a:srgbClr>
              </a:gs>
              <a:gs pos="100000">
                <a:srgbClr val="0091B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1"/>
          <p:cNvSpPr>
            <a:spLocks noGrp="1"/>
          </p:cNvSpPr>
          <p:nvPr>
            <p:ph type="title"/>
          </p:nvPr>
        </p:nvSpPr>
        <p:spPr>
          <a:xfrm>
            <a:off x="276045" y="201229"/>
            <a:ext cx="8239305" cy="661417"/>
          </a:xfrm>
          <a:prstGeom prst="rect">
            <a:avLst/>
          </a:prstGeom>
        </p:spPr>
        <p:txBody>
          <a:bodyPr/>
          <a:lstStyle>
            <a:lvl1pPr>
              <a:defRPr b="0">
                <a:solidFill>
                  <a:schemeClr val="bg1"/>
                </a:solidFill>
                <a:latin typeface="Century Gothic" panose="020B0502020202020204" pitchFamily="34" charset="0"/>
              </a:defRPr>
            </a:lvl1pPr>
          </a:lstStyle>
          <a:p>
            <a:r>
              <a:rPr lang="en-US" dirty="0" smtClean="0"/>
              <a:t>Click to edit Master title style</a:t>
            </a:r>
            <a:endParaRPr lang="en-US" dirty="0"/>
          </a:p>
        </p:txBody>
      </p:sp>
      <p:sp>
        <p:nvSpPr>
          <p:cNvPr id="7" name="Content Placeholder 2"/>
          <p:cNvSpPr>
            <a:spLocks noGrp="1"/>
          </p:cNvSpPr>
          <p:nvPr>
            <p:ph idx="10"/>
          </p:nvPr>
        </p:nvSpPr>
        <p:spPr>
          <a:xfrm>
            <a:off x="276045" y="1293962"/>
            <a:ext cx="8239305" cy="5201729"/>
          </a:xfrm>
          <a:prstGeom prst="rect">
            <a:avLst/>
          </a:prstGeom>
        </p:spPr>
        <p:txBody>
          <a:bodyPr/>
          <a:lstStyle>
            <a:lvl1pPr>
              <a:defRPr>
                <a:solidFill>
                  <a:schemeClr val="tx1"/>
                </a:solidFill>
                <a:latin typeface="+mn-lt"/>
                <a:cs typeface="Arial" panose="020B0604020202020204" pitchFamily="34" charset="0"/>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277875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197" y="491705"/>
            <a:ext cx="7513607" cy="2501661"/>
          </a:xfrm>
        </p:spPr>
        <p:txBody>
          <a:bodyPr>
            <a:normAutofit/>
          </a:bodyPr>
          <a:lstStyle>
            <a:lvl1pPr algn="ctr">
              <a:defRPr sz="5400">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5602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628650" y="1825625"/>
            <a:ext cx="7886700" cy="3971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0236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userDrawn="1"/>
        </p:nvSpPr>
        <p:spPr>
          <a:xfrm>
            <a:off x="0" y="0"/>
            <a:ext cx="9144000" cy="1026543"/>
          </a:xfrm>
          <a:prstGeom prst="rect">
            <a:avLst/>
          </a:prstGeom>
          <a:gradFill flip="none" rotWithShape="1">
            <a:gsLst>
              <a:gs pos="0">
                <a:srgbClr val="22373E"/>
              </a:gs>
              <a:gs pos="100000">
                <a:srgbClr val="2E7C88"/>
              </a:gs>
              <a:gs pos="100000">
                <a:srgbClr val="0091B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Content Placeholder 2"/>
          <p:cNvSpPr>
            <a:spLocks noGrp="1"/>
          </p:cNvSpPr>
          <p:nvPr>
            <p:ph idx="1"/>
          </p:nvPr>
        </p:nvSpPr>
        <p:spPr>
          <a:xfrm>
            <a:off x="276045" y="1293962"/>
            <a:ext cx="8239305" cy="5201729"/>
          </a:xfrm>
          <a:prstGeom prst="rect">
            <a:avLst/>
          </a:prstGeom>
        </p:spPr>
        <p:txBody>
          <a:bodyPr/>
          <a:lstStyle>
            <a:lvl1pPr>
              <a:defRPr>
                <a:solidFill>
                  <a:srgbClr val="143840"/>
                </a:solidFill>
              </a:defRPr>
            </a:lvl1pPr>
            <a:lvl2pPr>
              <a:defRPr>
                <a:solidFill>
                  <a:srgbClr val="143840"/>
                </a:solidFill>
              </a:defRPr>
            </a:lvl2pPr>
            <a:lvl3pPr>
              <a:defRPr>
                <a:solidFill>
                  <a:srgbClr val="143840"/>
                </a:solidFill>
              </a:defRPr>
            </a:lvl3pPr>
            <a:lvl4pPr>
              <a:defRPr>
                <a:solidFill>
                  <a:srgbClr val="143840"/>
                </a:solidFill>
              </a:defRPr>
            </a:lvl4pPr>
            <a:lvl5pPr>
              <a:defRPr>
                <a:solidFill>
                  <a:srgbClr val="1438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Title 1"/>
          <p:cNvSpPr>
            <a:spLocks noGrp="1"/>
          </p:cNvSpPr>
          <p:nvPr>
            <p:ph type="title"/>
          </p:nvPr>
        </p:nvSpPr>
        <p:spPr>
          <a:xfrm>
            <a:off x="276045" y="201229"/>
            <a:ext cx="8239305" cy="661417"/>
          </a:xfrm>
          <a:prstGeom prst="rect">
            <a:avLst/>
          </a:prstGeom>
        </p:spPr>
        <p:txBody>
          <a:bodyPr/>
          <a:lstStyle>
            <a:lvl1pPr>
              <a:defRPr>
                <a:solidFill>
                  <a:schemeClr val="bg1"/>
                </a:solidFill>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004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2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225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3 -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044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14.xml"/><Relationship Id="rId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30184"/>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434486"/>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5265222"/>
      </p:ext>
    </p:extLst>
  </p:cSld>
  <p:clrMap bg1="lt1" tx1="dk1" bg2="lt2" tx2="dk2" accent1="accent1" accent2="accent2" accent3="accent3" accent4="accent4" accent5="accent5" accent6="accent6" hlink="hlink" folHlink="folHlink"/>
  <p:sldLayoutIdLst>
    <p:sldLayoutId id="2147483742" r:id="rId1"/>
    <p:sldLayoutId id="2147483752" r:id="rId2"/>
    <p:sldLayoutId id="2147483741" r:id="rId3"/>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19401480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90445"/>
          </a:xfrm>
          <a:prstGeom prst="rect">
            <a:avLst/>
          </a:prstGeom>
          <a:solidFill>
            <a:srgbClr val="17A3A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p:cNvSpPr>
            <a:spLocks noGrp="1"/>
          </p:cNvSpPr>
          <p:nvPr>
            <p:ph type="title"/>
          </p:nvPr>
        </p:nvSpPr>
        <p:spPr>
          <a:xfrm>
            <a:off x="628650" y="365126"/>
            <a:ext cx="8118535" cy="82532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555571"/>
            <a:ext cx="7886700" cy="46213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24612-BDAE-445D-9231-51B896586F00}" type="datetimeFigureOut">
              <a:rPr lang="en-ZA" smtClean="0"/>
              <a:t>2018/07/26</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5E6D-A947-4627-BF06-57C9136660EB}" type="slidenum">
              <a:rPr lang="en-ZA" smtClean="0"/>
              <a:t>‹#›</a:t>
            </a:fld>
            <a:endParaRPr lang="en-ZA"/>
          </a:p>
        </p:txBody>
      </p:sp>
    </p:spTree>
    <p:extLst>
      <p:ext uri="{BB962C8B-B14F-4D97-AF65-F5344CB8AC3E}">
        <p14:creationId xmlns:p14="http://schemas.microsoft.com/office/powerpoint/2010/main" val="58855665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ckground 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 y="0"/>
            <a:ext cx="9144000" cy="6858000"/>
          </a:xfrm>
          <a:prstGeom prst="rect">
            <a:avLst/>
          </a:prstGeom>
        </p:spPr>
      </p:pic>
    </p:spTree>
    <p:extLst>
      <p:ext uri="{BB962C8B-B14F-4D97-AF65-F5344CB8AC3E}">
        <p14:creationId xmlns:p14="http://schemas.microsoft.com/office/powerpoint/2010/main" val="56921163"/>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ctr" defTabSz="317205" rtl="0" eaLnBrk="1" latinLnBrk="0" hangingPunct="1">
        <a:spcBef>
          <a:spcPct val="0"/>
        </a:spcBef>
        <a:buNone/>
        <a:defRPr sz="3100" kern="1200">
          <a:solidFill>
            <a:schemeClr val="tx1"/>
          </a:solidFill>
          <a:latin typeface="+mj-lt"/>
          <a:ea typeface="+mj-ea"/>
          <a:cs typeface="+mj-cs"/>
        </a:defRPr>
      </a:lvl1pPr>
    </p:titleStyle>
    <p:bodyStyle>
      <a:lvl1pPr marL="237904" indent="-237904" algn="l" defTabSz="317205" rtl="0" eaLnBrk="1" latinLnBrk="0" hangingPunct="1">
        <a:spcBef>
          <a:spcPct val="20000"/>
        </a:spcBef>
        <a:buFont typeface="Arial"/>
        <a:buChar char="•"/>
        <a:defRPr sz="2200" kern="1200">
          <a:solidFill>
            <a:schemeClr val="tx1"/>
          </a:solidFill>
          <a:latin typeface="+mn-lt"/>
          <a:ea typeface="+mn-ea"/>
          <a:cs typeface="+mn-cs"/>
        </a:defRPr>
      </a:lvl1pPr>
      <a:lvl2pPr marL="515459" indent="-198253" algn="l" defTabSz="317205" rtl="0" eaLnBrk="1" latinLnBrk="0" hangingPunct="1">
        <a:spcBef>
          <a:spcPct val="20000"/>
        </a:spcBef>
        <a:buFont typeface="Arial"/>
        <a:buChar char="–"/>
        <a:defRPr sz="1900" kern="1200">
          <a:solidFill>
            <a:schemeClr val="tx1"/>
          </a:solidFill>
          <a:latin typeface="+mn-lt"/>
          <a:ea typeface="+mn-ea"/>
          <a:cs typeface="+mn-cs"/>
        </a:defRPr>
      </a:lvl2pPr>
      <a:lvl3pPr marL="793013" indent="-158603" algn="l" defTabSz="317205" rtl="0" eaLnBrk="1" latinLnBrk="0" hangingPunct="1">
        <a:spcBef>
          <a:spcPct val="20000"/>
        </a:spcBef>
        <a:buFont typeface="Arial"/>
        <a:buChar char="•"/>
        <a:defRPr sz="1700" kern="1200">
          <a:solidFill>
            <a:schemeClr val="tx1"/>
          </a:solidFill>
          <a:latin typeface="+mn-lt"/>
          <a:ea typeface="+mn-ea"/>
          <a:cs typeface="+mn-cs"/>
        </a:defRPr>
      </a:lvl3pPr>
      <a:lvl4pPr marL="1110219" indent="-158603" algn="l" defTabSz="317205" rtl="0" eaLnBrk="1" latinLnBrk="0" hangingPunct="1">
        <a:spcBef>
          <a:spcPct val="20000"/>
        </a:spcBef>
        <a:buFont typeface="Arial"/>
        <a:buChar char="–"/>
        <a:defRPr sz="1400" kern="1200">
          <a:solidFill>
            <a:schemeClr val="tx1"/>
          </a:solidFill>
          <a:latin typeface="+mn-lt"/>
          <a:ea typeface="+mn-ea"/>
          <a:cs typeface="+mn-cs"/>
        </a:defRPr>
      </a:lvl4pPr>
      <a:lvl5pPr marL="1427424" indent="-158603" algn="l" defTabSz="317205" rtl="0" eaLnBrk="1" latinLnBrk="0" hangingPunct="1">
        <a:spcBef>
          <a:spcPct val="20000"/>
        </a:spcBef>
        <a:buFont typeface="Arial"/>
        <a:buChar char="»"/>
        <a:defRPr sz="1400" kern="1200">
          <a:solidFill>
            <a:schemeClr val="tx1"/>
          </a:solidFill>
          <a:latin typeface="+mn-lt"/>
          <a:ea typeface="+mn-ea"/>
          <a:cs typeface="+mn-cs"/>
        </a:defRPr>
      </a:lvl5pPr>
      <a:lvl6pPr marL="1744629" indent="-158603" algn="l" defTabSz="317205" rtl="0" eaLnBrk="1" latinLnBrk="0" hangingPunct="1">
        <a:spcBef>
          <a:spcPct val="20000"/>
        </a:spcBef>
        <a:buFont typeface="Arial"/>
        <a:buChar char="•"/>
        <a:defRPr sz="1400" kern="1200">
          <a:solidFill>
            <a:schemeClr val="tx1"/>
          </a:solidFill>
          <a:latin typeface="+mn-lt"/>
          <a:ea typeface="+mn-ea"/>
          <a:cs typeface="+mn-cs"/>
        </a:defRPr>
      </a:lvl6pPr>
      <a:lvl7pPr marL="2061835" indent="-158603" algn="l" defTabSz="317205" rtl="0" eaLnBrk="1" latinLnBrk="0" hangingPunct="1">
        <a:spcBef>
          <a:spcPct val="20000"/>
        </a:spcBef>
        <a:buFont typeface="Arial"/>
        <a:buChar char="•"/>
        <a:defRPr sz="1400" kern="1200">
          <a:solidFill>
            <a:schemeClr val="tx1"/>
          </a:solidFill>
          <a:latin typeface="+mn-lt"/>
          <a:ea typeface="+mn-ea"/>
          <a:cs typeface="+mn-cs"/>
        </a:defRPr>
      </a:lvl7pPr>
      <a:lvl8pPr marL="2379040" indent="-158603" algn="l" defTabSz="317205" rtl="0" eaLnBrk="1" latinLnBrk="0" hangingPunct="1">
        <a:spcBef>
          <a:spcPct val="20000"/>
        </a:spcBef>
        <a:buFont typeface="Arial"/>
        <a:buChar char="•"/>
        <a:defRPr sz="1400" kern="1200">
          <a:solidFill>
            <a:schemeClr val="tx1"/>
          </a:solidFill>
          <a:latin typeface="+mn-lt"/>
          <a:ea typeface="+mn-ea"/>
          <a:cs typeface="+mn-cs"/>
        </a:defRPr>
      </a:lvl8pPr>
      <a:lvl9pPr marL="2696246" indent="-158603" algn="l" defTabSz="317205"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7205" rtl="0" eaLnBrk="1" latinLnBrk="0" hangingPunct="1">
        <a:defRPr sz="1200" kern="1200">
          <a:solidFill>
            <a:schemeClr val="tx1"/>
          </a:solidFill>
          <a:latin typeface="+mn-lt"/>
          <a:ea typeface="+mn-ea"/>
          <a:cs typeface="+mn-cs"/>
        </a:defRPr>
      </a:lvl1pPr>
      <a:lvl2pPr marL="317205" algn="l" defTabSz="317205" rtl="0" eaLnBrk="1" latinLnBrk="0" hangingPunct="1">
        <a:defRPr sz="1200" kern="1200">
          <a:solidFill>
            <a:schemeClr val="tx1"/>
          </a:solidFill>
          <a:latin typeface="+mn-lt"/>
          <a:ea typeface="+mn-ea"/>
          <a:cs typeface="+mn-cs"/>
        </a:defRPr>
      </a:lvl2pPr>
      <a:lvl3pPr marL="634411" algn="l" defTabSz="317205" rtl="0" eaLnBrk="1" latinLnBrk="0" hangingPunct="1">
        <a:defRPr sz="1200" kern="1200">
          <a:solidFill>
            <a:schemeClr val="tx1"/>
          </a:solidFill>
          <a:latin typeface="+mn-lt"/>
          <a:ea typeface="+mn-ea"/>
          <a:cs typeface="+mn-cs"/>
        </a:defRPr>
      </a:lvl3pPr>
      <a:lvl4pPr marL="951616" algn="l" defTabSz="317205" rtl="0" eaLnBrk="1" latinLnBrk="0" hangingPunct="1">
        <a:defRPr sz="1200" kern="1200">
          <a:solidFill>
            <a:schemeClr val="tx1"/>
          </a:solidFill>
          <a:latin typeface="+mn-lt"/>
          <a:ea typeface="+mn-ea"/>
          <a:cs typeface="+mn-cs"/>
        </a:defRPr>
      </a:lvl4pPr>
      <a:lvl5pPr marL="1268821" algn="l" defTabSz="317205" rtl="0" eaLnBrk="1" latinLnBrk="0" hangingPunct="1">
        <a:defRPr sz="1200" kern="1200">
          <a:solidFill>
            <a:schemeClr val="tx1"/>
          </a:solidFill>
          <a:latin typeface="+mn-lt"/>
          <a:ea typeface="+mn-ea"/>
          <a:cs typeface="+mn-cs"/>
        </a:defRPr>
      </a:lvl5pPr>
      <a:lvl6pPr marL="1586027" algn="l" defTabSz="317205" rtl="0" eaLnBrk="1" latinLnBrk="0" hangingPunct="1">
        <a:defRPr sz="1200" kern="1200">
          <a:solidFill>
            <a:schemeClr val="tx1"/>
          </a:solidFill>
          <a:latin typeface="+mn-lt"/>
          <a:ea typeface="+mn-ea"/>
          <a:cs typeface="+mn-cs"/>
        </a:defRPr>
      </a:lvl6pPr>
      <a:lvl7pPr marL="1903232" algn="l" defTabSz="317205" rtl="0" eaLnBrk="1" latinLnBrk="0" hangingPunct="1">
        <a:defRPr sz="1200" kern="1200">
          <a:solidFill>
            <a:schemeClr val="tx1"/>
          </a:solidFill>
          <a:latin typeface="+mn-lt"/>
          <a:ea typeface="+mn-ea"/>
          <a:cs typeface="+mn-cs"/>
        </a:defRPr>
      </a:lvl7pPr>
      <a:lvl8pPr marL="2220438" algn="l" defTabSz="317205" rtl="0" eaLnBrk="1" latinLnBrk="0" hangingPunct="1">
        <a:defRPr sz="1200" kern="1200">
          <a:solidFill>
            <a:schemeClr val="tx1"/>
          </a:solidFill>
          <a:latin typeface="+mn-lt"/>
          <a:ea typeface="+mn-ea"/>
          <a:cs typeface="+mn-cs"/>
        </a:defRPr>
      </a:lvl8pPr>
      <a:lvl9pPr marL="2537643" algn="l" defTabSz="317205"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ckground 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44876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ckground 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318944"/>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ckground 9.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141476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ckground 10.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1972575"/>
      </p:ext>
    </p:extLst>
  </p:cSld>
  <p:clrMap bg1="lt1" tx1="dk1" bg2="lt2" tx2="dk2" accent1="accent1" accent2="accent2" accent3="accent3" accent4="accent4" accent5="accent5" accent6="accent6" hlink="hlink" folHlink="folHlink"/>
  <p:sldLayoutIdLst>
    <p:sldLayoutId id="2147483667" r:id="rId1"/>
    <p:sldLayoutId id="2147483676"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b="1" dirty="0"/>
              <a:t>Policy on PrEP in SRH services and trials: </a:t>
            </a:r>
            <a:r>
              <a:rPr lang="en-ZA" dirty="0" smtClean="0"/>
              <a:t/>
            </a:r>
            <a:br>
              <a:rPr lang="en-ZA" dirty="0" smtClean="0"/>
            </a:br>
            <a:r>
              <a:rPr lang="en-ZA" dirty="0" smtClean="0"/>
              <a:t/>
            </a:r>
            <a:br>
              <a:rPr lang="en-ZA" dirty="0" smtClean="0"/>
            </a:br>
            <a:r>
              <a:rPr lang="en-ZA" sz="4400" dirty="0" smtClean="0"/>
              <a:t>The </a:t>
            </a:r>
            <a:r>
              <a:rPr lang="en-ZA" sz="4400" dirty="0"/>
              <a:t>South African experience</a:t>
            </a:r>
            <a:endParaRPr lang="en-ZA" dirty="0"/>
          </a:p>
        </p:txBody>
      </p:sp>
      <p:sp>
        <p:nvSpPr>
          <p:cNvPr id="2" name="TextBox 1"/>
          <p:cNvSpPr txBox="1"/>
          <p:nvPr/>
        </p:nvSpPr>
        <p:spPr>
          <a:xfrm>
            <a:off x="815197" y="4180114"/>
            <a:ext cx="7731644" cy="1631216"/>
          </a:xfrm>
          <a:prstGeom prst="rect">
            <a:avLst/>
          </a:prstGeom>
          <a:noFill/>
        </p:spPr>
        <p:txBody>
          <a:bodyPr wrap="square" rtlCol="0">
            <a:spAutoFit/>
          </a:bodyPr>
          <a:lstStyle/>
          <a:p>
            <a:r>
              <a:rPr lang="en-ZA" dirty="0" smtClean="0">
                <a:solidFill>
                  <a:schemeClr val="bg1"/>
                </a:solidFill>
              </a:rPr>
              <a:t>Sinead Delany-Moretlwe, </a:t>
            </a:r>
            <a:r>
              <a:rPr lang="en-ZA" dirty="0" err="1" smtClean="0">
                <a:solidFill>
                  <a:schemeClr val="bg1"/>
                </a:solidFill>
              </a:rPr>
              <a:t>MBBCh</a:t>
            </a:r>
            <a:r>
              <a:rPr lang="en-ZA" dirty="0" smtClean="0">
                <a:solidFill>
                  <a:schemeClr val="bg1"/>
                </a:solidFill>
              </a:rPr>
              <a:t> PhD</a:t>
            </a:r>
          </a:p>
          <a:p>
            <a:r>
              <a:rPr lang="en-ZA" dirty="0" smtClean="0">
                <a:solidFill>
                  <a:schemeClr val="bg1"/>
                </a:solidFill>
              </a:rPr>
              <a:t>University of the Witwatersrand</a:t>
            </a:r>
          </a:p>
          <a:p>
            <a:r>
              <a:rPr lang="en-ZA" dirty="0" smtClean="0">
                <a:solidFill>
                  <a:schemeClr val="bg1"/>
                </a:solidFill>
              </a:rPr>
              <a:t>IAS, 26 Jul 2018</a:t>
            </a:r>
          </a:p>
          <a:p>
            <a:endParaRPr lang="en-ZA" dirty="0"/>
          </a:p>
        </p:txBody>
      </p:sp>
    </p:spTree>
    <p:extLst>
      <p:ext uri="{BB962C8B-B14F-4D97-AF65-F5344CB8AC3E}">
        <p14:creationId xmlns:p14="http://schemas.microsoft.com/office/powerpoint/2010/main" val="220159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anose="020B0502020202020204" pitchFamily="34" charset="0"/>
              </a:rPr>
              <a:t>ECHO Protocol</a:t>
            </a:r>
            <a:endParaRPr lang="en-US" dirty="0">
              <a:latin typeface="Century Gothic" panose="020B0502020202020204" pitchFamily="34" charset="0"/>
            </a:endParaRPr>
          </a:p>
        </p:txBody>
      </p:sp>
      <p:sp>
        <p:nvSpPr>
          <p:cNvPr id="6" name="Content Placeholder 2"/>
          <p:cNvSpPr txBox="1">
            <a:spLocks/>
          </p:cNvSpPr>
          <p:nvPr/>
        </p:nvSpPr>
        <p:spPr>
          <a:xfrm>
            <a:off x="457200" y="1524933"/>
            <a:ext cx="7924800" cy="4389120"/>
          </a:xfrm>
          <a:prstGeom prst="rect">
            <a:avLst/>
          </a:prstGeom>
        </p:spPr>
        <p:txBody>
          <a:bodyPr vert="horz">
            <a:normAutofit fontScale="77500" lnSpcReduction="20000"/>
          </a:bodyPr>
          <a:lst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
                <a:srgbClr val="7F7F7F"/>
              </a:buClr>
              <a:buSzPct val="95000"/>
              <a:buNone/>
              <a:tabLst/>
              <a:defRPr/>
            </a:pPr>
            <a:r>
              <a:rPr kumimoji="0" lang="en-US" sz="2400" b="0" i="0" u="none" strike="noStrike" kern="1200" cap="none" spc="0" normalizeH="0" baseline="0" noProof="0" dirty="0" smtClean="0">
                <a:ln>
                  <a:noFill/>
                </a:ln>
                <a:solidFill>
                  <a:sysClr val="windowText" lastClr="000000"/>
                </a:solidFill>
                <a:effectLst/>
                <a:uLnTx/>
                <a:uFillTx/>
                <a:ea typeface="+mn-ea"/>
                <a:cs typeface="+mn-cs"/>
              </a:rPr>
              <a:t>The ECHO protocol allows PrEP use:</a:t>
            </a:r>
          </a:p>
          <a:p>
            <a:pPr marL="339725" marR="0" lvl="1" indent="-339725" algn="l" defTabSz="914400" rtl="0" eaLnBrk="1" fontAlgn="auto" latinLnBrk="0" hangingPunct="1">
              <a:lnSpc>
                <a:spcPct val="100000"/>
              </a:lnSpc>
              <a:spcBef>
                <a:spcPct val="20000"/>
              </a:spcBef>
              <a:spcAft>
                <a:spcPts val="0"/>
              </a:spcAft>
              <a:buClr>
                <a:srgbClr val="7F7F7F"/>
              </a:buClr>
              <a:buSzPct val="95000"/>
              <a:buFont typeface="Wingdings 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7F7F7F"/>
              </a:buClr>
              <a:buSzPct val="95000"/>
              <a:buFont typeface="Wingdings 2"/>
              <a:buNone/>
              <a:tabLst/>
              <a:defRPr/>
            </a:pPr>
            <a:r>
              <a:rPr kumimoji="0" lang="en-US" sz="2000" b="1" i="0" u="none" strike="noStrike" kern="1200" cap="none" spc="0" normalizeH="0" baseline="0" noProof="0" dirty="0" smtClean="0">
                <a:ln>
                  <a:noFill/>
                </a:ln>
                <a:solidFill>
                  <a:sysClr val="windowText" lastClr="000000"/>
                </a:solidFill>
                <a:effectLst/>
                <a:uLnTx/>
                <a:uFillTx/>
                <a:latin typeface="Palatino Linotype"/>
                <a:ea typeface="+mn-ea"/>
                <a:cs typeface="+mn-cs"/>
              </a:rPr>
              <a:t>5.9 HIV Prevention Package</a:t>
            </a:r>
          </a:p>
          <a:p>
            <a:pPr marL="0" marR="0" lvl="0" indent="0" algn="l" defTabSz="914400" rtl="0" eaLnBrk="1" fontAlgn="auto" latinLnBrk="0" hangingPunct="1">
              <a:lnSpc>
                <a:spcPct val="100000"/>
              </a:lnSpc>
              <a:spcBef>
                <a:spcPct val="20000"/>
              </a:spcBef>
              <a:spcAft>
                <a:spcPts val="0"/>
              </a:spcAft>
              <a:buClr>
                <a:srgbClr val="7F7F7F"/>
              </a:buClr>
              <a:buSzPct val="95000"/>
              <a:buFont typeface="Wingdings 2"/>
              <a:buNone/>
              <a:tabLst/>
              <a:defRPr/>
            </a:pPr>
            <a:r>
              <a:rPr kumimoji="0" lang="en-GB" sz="2000" b="0" i="0" u="none" strike="noStrike" kern="1200" cap="none" spc="0" normalizeH="0" baseline="0" noProof="0" dirty="0" smtClean="0">
                <a:ln>
                  <a:noFill/>
                </a:ln>
                <a:solidFill>
                  <a:sysClr val="windowText" lastClr="000000"/>
                </a:solidFill>
                <a:effectLst/>
                <a:uLnTx/>
                <a:uFillTx/>
                <a:latin typeface="Palatino Linotype"/>
                <a:ea typeface="+mn-ea"/>
                <a:cs typeface="+mn-cs"/>
              </a:rPr>
              <a:t>At each visit, study staff will counsel women on HIV risk reduction including use of dual methods for prevention of pregnancy and STI, provide HIV testing and screening, syndromic treatment for STIs and offer them male and/or female condoms. We will also offer partner testing and counselling to any study participant that desires it including women who are in discordant partnerships. HIV serodiscordant couples will be </a:t>
            </a:r>
            <a:r>
              <a:rPr kumimoji="0" lang="en-GB" sz="2000" b="0" i="0" u="none" strike="noStrike" kern="1200" cap="none" spc="0" normalizeH="0" baseline="0" noProof="0" dirty="0" err="1" smtClean="0">
                <a:ln>
                  <a:noFill/>
                </a:ln>
                <a:solidFill>
                  <a:sysClr val="windowText" lastClr="000000"/>
                </a:solidFill>
                <a:effectLst/>
                <a:uLnTx/>
                <a:uFillTx/>
                <a:latin typeface="Palatino Linotype"/>
                <a:ea typeface="+mn-ea"/>
                <a:cs typeface="+mn-cs"/>
              </a:rPr>
              <a:t>counseled</a:t>
            </a:r>
            <a:r>
              <a:rPr kumimoji="0" lang="en-GB" sz="2000" b="0" i="0" u="none" strike="noStrike" kern="1200" cap="none" spc="0" normalizeH="0" baseline="0" noProof="0" dirty="0" smtClean="0">
                <a:ln>
                  <a:noFill/>
                </a:ln>
                <a:solidFill>
                  <a:sysClr val="windowText" lastClr="000000"/>
                </a:solidFill>
                <a:effectLst/>
                <a:uLnTx/>
                <a:uFillTx/>
                <a:latin typeface="Palatino Linotype"/>
                <a:ea typeface="+mn-ea"/>
                <a:cs typeface="+mn-cs"/>
              </a:rPr>
              <a:t> about ART for HIV risk reduction and referred for ART initiation at local service partners</a:t>
            </a:r>
            <a:r>
              <a:rPr kumimoji="0" lang="en-GB" sz="2000" b="0" i="0" u="none" strike="noStrike" kern="1200" cap="none" spc="0" normalizeH="0" baseline="0" noProof="0" dirty="0" smtClean="0">
                <a:ln>
                  <a:noFill/>
                </a:ln>
                <a:solidFill>
                  <a:srgbClr val="FF0000"/>
                </a:solidFill>
                <a:effectLst/>
                <a:uLnTx/>
                <a:uFillTx/>
                <a:latin typeface="Palatino Linotype"/>
                <a:ea typeface="+mn-ea"/>
                <a:cs typeface="+mn-cs"/>
              </a:rPr>
              <a:t>.  If, during the course of the study, other new effective prevention strategies are incorporated into national HIV prevention policies (e.g., oral  pre-exposure prophylaxis), study participants will be counselled about these interventions, and referred to local centres with appropriate expertise, in accordance with WHO/UNAIDS guidelines and local practice and stakeholder consultation.  Thus, both post- and pre-exposure prophylaxis will be offered, either on site or by referral, per local standard of care /national policy.  </a:t>
            </a:r>
            <a:r>
              <a:rPr kumimoji="0" lang="en-GB" sz="2000" b="0" i="0" u="none" strike="noStrike" kern="1200" cap="none" spc="0" normalizeH="0" baseline="0" noProof="0" dirty="0" smtClean="0">
                <a:ln>
                  <a:noFill/>
                </a:ln>
                <a:solidFill>
                  <a:srgbClr val="00B0F0"/>
                </a:solidFill>
                <a:effectLst/>
                <a:uLnTx/>
                <a:uFillTx/>
                <a:latin typeface="Palatino Linotype"/>
                <a:ea typeface="+mn-ea"/>
                <a:cs typeface="+mn-cs"/>
              </a:rPr>
              <a:t>The study team is committed to ensuring that participants are aware of and have the option to access optimal HIV prevention tools, in accordance with local practice and standards.  </a:t>
            </a:r>
            <a:r>
              <a:rPr kumimoji="0" lang="en-GB" sz="2000" b="0" i="0" u="none" strike="noStrike" kern="1200" cap="none" spc="0" normalizeH="0" baseline="0" noProof="0" dirty="0" smtClean="0">
                <a:ln>
                  <a:noFill/>
                </a:ln>
                <a:solidFill>
                  <a:sysClr val="windowText" lastClr="000000"/>
                </a:solidFill>
                <a:effectLst/>
                <a:uLnTx/>
                <a:uFillTx/>
                <a:latin typeface="Palatino Linotype"/>
                <a:ea typeface="+mn-ea"/>
                <a:cs typeface="+mn-cs"/>
              </a:rPr>
              <a:t>Use of HIV prevention strategies will be recorded on case report forms.</a:t>
            </a:r>
            <a:endParaRPr kumimoji="0" lang="en-US" sz="2000" b="0" i="0" u="none" strike="noStrike" kern="1200" cap="none" spc="0" normalizeH="0" baseline="0" noProof="0" dirty="0" smtClean="0">
              <a:ln>
                <a:noFill/>
              </a:ln>
              <a:solidFill>
                <a:sysClr val="windowText" lastClr="000000"/>
              </a:solidFill>
              <a:effectLst/>
              <a:uLnTx/>
              <a:uFillTx/>
              <a:latin typeface="Palatino Linotype"/>
              <a:ea typeface="+mn-ea"/>
              <a:cs typeface="+mn-cs"/>
            </a:endParaRPr>
          </a:p>
          <a:p>
            <a:pPr marL="0" marR="0" lvl="1" indent="0" algn="l" defTabSz="914400" rtl="0" eaLnBrk="1" fontAlgn="auto" latinLnBrk="0" hangingPunct="1">
              <a:lnSpc>
                <a:spcPct val="100000"/>
              </a:lnSpc>
              <a:spcBef>
                <a:spcPct val="20000"/>
              </a:spcBef>
              <a:spcAft>
                <a:spcPts val="0"/>
              </a:spcAft>
              <a:buClr>
                <a:srgbClr val="7F7F7F"/>
              </a:buClr>
              <a:buSzPct val="95000"/>
              <a:buFont typeface="Wingdings 2"/>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274320" marR="0" lvl="1" indent="0" algn="l" defTabSz="914400" rtl="0" eaLnBrk="1" fontAlgn="auto" latinLnBrk="0" hangingPunct="1">
              <a:lnSpc>
                <a:spcPct val="100000"/>
              </a:lnSpc>
              <a:spcBef>
                <a:spcPct val="20000"/>
              </a:spcBef>
              <a:spcAft>
                <a:spcPts val="0"/>
              </a:spcAft>
              <a:buClr>
                <a:srgbClr val="2F2F2F"/>
              </a:buClr>
              <a:buSzPct val="85000"/>
              <a:buFont typeface="Wingdings 2"/>
              <a:buNone/>
              <a:tabLst/>
              <a:defRPr/>
            </a:pPr>
            <a:endParaRPr kumimoji="0" lang="en-US" sz="2400" b="1"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274320" marR="0" lvl="1" indent="0" algn="l" defTabSz="914400" rtl="0" eaLnBrk="1" fontAlgn="auto" latinLnBrk="0" hangingPunct="1">
              <a:lnSpc>
                <a:spcPct val="100000"/>
              </a:lnSpc>
              <a:spcBef>
                <a:spcPct val="20000"/>
              </a:spcBef>
              <a:spcAft>
                <a:spcPts val="0"/>
              </a:spcAft>
              <a:buClr>
                <a:srgbClr val="2F2F2F"/>
              </a:buClr>
              <a:buSzPct val="85000"/>
              <a:buFont typeface="Wingdings 2"/>
              <a:buNone/>
              <a:tabLst/>
              <a:defRPr/>
            </a:pPr>
            <a:endParaRPr kumimoji="0" lang="en-US" sz="2400" b="1"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7F7F7F"/>
              </a:buClr>
              <a:buSzPct val="95000"/>
              <a:buFont typeface="Wingdings 2"/>
              <a:buNone/>
              <a:tabLst/>
              <a:defRPr/>
            </a:pPr>
            <a:endParaRPr kumimoji="0" lang="en-US" sz="225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7" name="TextBox 6"/>
          <p:cNvSpPr txBox="1"/>
          <p:nvPr/>
        </p:nvSpPr>
        <p:spPr>
          <a:xfrm>
            <a:off x="1716834" y="6120882"/>
            <a:ext cx="7109926" cy="400110"/>
          </a:xfrm>
          <a:prstGeom prst="rect">
            <a:avLst/>
          </a:prstGeom>
          <a:noFill/>
        </p:spPr>
        <p:txBody>
          <a:bodyPr wrap="square" rtlCol="0">
            <a:spAutoFit/>
          </a:bodyPr>
          <a:lstStyle/>
          <a:p>
            <a:pPr algn="r"/>
            <a:r>
              <a:rPr lang="en-ZA" sz="2000" dirty="0" smtClean="0"/>
              <a:t>…All sites in SA trained in PrEP delivery, PrEP procured</a:t>
            </a:r>
            <a:endParaRPr lang="en-ZA" sz="2000" dirty="0"/>
          </a:p>
        </p:txBody>
      </p:sp>
    </p:spTree>
    <p:extLst>
      <p:ext uri="{BB962C8B-B14F-4D97-AF65-F5344CB8AC3E}">
        <p14:creationId xmlns:p14="http://schemas.microsoft.com/office/powerpoint/2010/main" val="232285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30" y="1307165"/>
            <a:ext cx="8178920" cy="4701846"/>
          </a:xfrm>
        </p:spPr>
        <p:txBody>
          <a:bodyPr/>
          <a:lstStyle/>
          <a:p>
            <a:r>
              <a:rPr lang="en-ZA" sz="2400" dirty="0" smtClean="0">
                <a:solidFill>
                  <a:schemeClr val="tx1"/>
                </a:solidFill>
                <a:latin typeface="+mn-lt"/>
              </a:rPr>
              <a:t>PrEP has become part of the evolving HIV prevention landscape in South Africa</a:t>
            </a:r>
          </a:p>
          <a:p>
            <a:r>
              <a:rPr lang="en-ZA" sz="2400" dirty="0" smtClean="0">
                <a:solidFill>
                  <a:schemeClr val="tx1"/>
                </a:solidFill>
                <a:latin typeface="+mn-lt"/>
              </a:rPr>
              <a:t>Given variable access across the country it was important to develop a national consensus on the issue</a:t>
            </a:r>
          </a:p>
          <a:p>
            <a:r>
              <a:rPr lang="en-ZA" sz="2400" dirty="0" smtClean="0">
                <a:solidFill>
                  <a:schemeClr val="tx1"/>
                </a:solidFill>
                <a:latin typeface="+mn-lt"/>
              </a:rPr>
              <a:t>South African summit created framework and resources for providing PrEP within trials</a:t>
            </a:r>
          </a:p>
          <a:p>
            <a:r>
              <a:rPr lang="en-ZA" sz="2400" dirty="0" smtClean="0">
                <a:solidFill>
                  <a:schemeClr val="tx1"/>
                </a:solidFill>
                <a:latin typeface="+mn-lt"/>
              </a:rPr>
              <a:t>Community involvement was critical to agreements around post-trial access to PrEP</a:t>
            </a:r>
          </a:p>
          <a:p>
            <a:r>
              <a:rPr lang="en-ZA" sz="2400" dirty="0" smtClean="0">
                <a:solidFill>
                  <a:schemeClr val="tx1"/>
                </a:solidFill>
                <a:latin typeface="+mn-lt"/>
              </a:rPr>
              <a:t>Several placebo-controlled trials, including an SRH trial like ECHO, are now offering PrEP as part of the standard of prevention</a:t>
            </a:r>
          </a:p>
          <a:p>
            <a:r>
              <a:rPr lang="en-ZA" sz="2400" dirty="0" smtClean="0">
                <a:solidFill>
                  <a:schemeClr val="tx1"/>
                </a:solidFill>
                <a:latin typeface="+mn-lt"/>
              </a:rPr>
              <a:t>Offer of PrEP within trials must include appropriate materials and staff support to make PrEP uptake meaningful</a:t>
            </a:r>
          </a:p>
          <a:p>
            <a:endParaRPr lang="en-ZA" dirty="0">
              <a:solidFill>
                <a:schemeClr val="tx1"/>
              </a:solidFill>
              <a:latin typeface="+mn-lt"/>
            </a:endParaRPr>
          </a:p>
        </p:txBody>
      </p:sp>
      <p:sp>
        <p:nvSpPr>
          <p:cNvPr id="3" name="Title 2"/>
          <p:cNvSpPr>
            <a:spLocks noGrp="1"/>
          </p:cNvSpPr>
          <p:nvPr>
            <p:ph type="title"/>
          </p:nvPr>
        </p:nvSpPr>
        <p:spPr/>
        <p:txBody>
          <a:bodyPr/>
          <a:lstStyle/>
          <a:p>
            <a:r>
              <a:rPr lang="en-ZA" dirty="0" smtClean="0"/>
              <a:t>Conclusions</a:t>
            </a:r>
            <a:endParaRPr lang="en-ZA" dirty="0"/>
          </a:p>
        </p:txBody>
      </p:sp>
    </p:spTree>
    <p:extLst>
      <p:ext uri="{BB962C8B-B14F-4D97-AF65-F5344CB8AC3E}">
        <p14:creationId xmlns:p14="http://schemas.microsoft.com/office/powerpoint/2010/main" val="342619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315" y="491705"/>
            <a:ext cx="8505372" cy="4588295"/>
          </a:xfrm>
        </p:spPr>
        <p:txBody>
          <a:bodyPr>
            <a:normAutofit/>
          </a:bodyPr>
          <a:lstStyle/>
          <a:p>
            <a:r>
              <a:rPr lang="en-ZA" dirty="0" smtClean="0"/>
              <a:t>Acknowledgements</a:t>
            </a:r>
            <a:br>
              <a:rPr lang="en-ZA" dirty="0" smtClean="0"/>
            </a:br>
            <a:r>
              <a:rPr lang="en-ZA" dirty="0" smtClean="0"/>
              <a:t/>
            </a:r>
            <a:br>
              <a:rPr lang="en-ZA" dirty="0" smtClean="0"/>
            </a:br>
            <a:r>
              <a:rPr lang="en-ZA" sz="2400" dirty="0" smtClean="0"/>
              <a:t>Helen Rees</a:t>
            </a:r>
            <a:br>
              <a:rPr lang="en-ZA" sz="2400" dirty="0" smtClean="0"/>
            </a:br>
            <a:r>
              <a:rPr lang="en-ZA" sz="2400" dirty="0" smtClean="0"/>
              <a:t>Glenda Gray</a:t>
            </a:r>
            <a:br>
              <a:rPr lang="en-ZA" sz="2400" dirty="0" smtClean="0"/>
            </a:br>
            <a:r>
              <a:rPr lang="en-ZA" sz="2400" dirty="0" smtClean="0"/>
              <a:t>MRC Standard of Prevention Summit 2017 participants</a:t>
            </a:r>
            <a:br>
              <a:rPr lang="en-ZA" sz="2400" dirty="0" smtClean="0"/>
            </a:br>
            <a:r>
              <a:rPr lang="en-ZA" sz="2400" dirty="0" smtClean="0"/>
              <a:t>Trial participants</a:t>
            </a:r>
            <a:endParaRPr lang="en-ZA" dirty="0"/>
          </a:p>
        </p:txBody>
      </p:sp>
    </p:spTree>
    <p:extLst>
      <p:ext uri="{BB962C8B-B14F-4D97-AF65-F5344CB8AC3E}">
        <p14:creationId xmlns:p14="http://schemas.microsoft.com/office/powerpoint/2010/main" val="459064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ZA" dirty="0" smtClean="0"/>
          </a:p>
          <a:p>
            <a:endParaRPr lang="en-ZA" dirty="0"/>
          </a:p>
          <a:p>
            <a:endParaRPr lang="en-ZA" dirty="0" smtClean="0"/>
          </a:p>
          <a:p>
            <a:endParaRPr lang="en-ZA" dirty="0" smtClean="0"/>
          </a:p>
          <a:p>
            <a:pPr marL="800100" lvl="1" indent="-342900">
              <a:buFont typeface="Calibri" panose="020F0502020204030204" pitchFamily="34" charset="0"/>
              <a:buChar char="–"/>
            </a:pPr>
            <a:r>
              <a:rPr lang="en-ZA" dirty="0">
                <a:solidFill>
                  <a:schemeClr val="tx1"/>
                </a:solidFill>
                <a:latin typeface="+mn-lt"/>
              </a:rPr>
              <a:t>TDF/FTC licensed for PrEP in </a:t>
            </a:r>
            <a:r>
              <a:rPr lang="en-ZA" dirty="0" smtClean="0">
                <a:solidFill>
                  <a:schemeClr val="tx1"/>
                </a:solidFill>
                <a:latin typeface="+mn-lt"/>
              </a:rPr>
              <a:t>&gt;40 countries</a:t>
            </a:r>
          </a:p>
          <a:p>
            <a:pPr marL="800100" lvl="1" indent="-342900">
              <a:buFont typeface="Calibri" panose="020F0502020204030204" pitchFamily="34" charset="0"/>
              <a:buChar char="–"/>
            </a:pPr>
            <a:r>
              <a:rPr lang="en-ZA" dirty="0" smtClean="0">
                <a:solidFill>
                  <a:schemeClr val="tx1"/>
                </a:solidFill>
                <a:latin typeface="+mn-lt"/>
              </a:rPr>
              <a:t>Included in WHO Essential Medicines List</a:t>
            </a:r>
            <a:endParaRPr lang="en-ZA" dirty="0">
              <a:solidFill>
                <a:schemeClr val="tx1"/>
              </a:solidFill>
              <a:latin typeface="+mn-lt"/>
            </a:endParaRPr>
          </a:p>
          <a:p>
            <a:pPr marL="800100" lvl="1" indent="-342900">
              <a:buFont typeface="Calibri" panose="020F0502020204030204" pitchFamily="34" charset="0"/>
              <a:buChar char="–"/>
            </a:pPr>
            <a:r>
              <a:rPr lang="en-ZA" dirty="0">
                <a:solidFill>
                  <a:schemeClr val="tx1"/>
                </a:solidFill>
                <a:latin typeface="+mn-lt"/>
              </a:rPr>
              <a:t>Roll-out to priority </a:t>
            </a:r>
            <a:r>
              <a:rPr lang="en-ZA" dirty="0" smtClean="0">
                <a:solidFill>
                  <a:schemeClr val="tx1"/>
                </a:solidFill>
                <a:latin typeface="+mn-lt"/>
              </a:rPr>
              <a:t>populations</a:t>
            </a:r>
          </a:p>
          <a:p>
            <a:pPr marL="800100" lvl="1" indent="-342900">
              <a:buFont typeface="Calibri" panose="020F0502020204030204" pitchFamily="34" charset="0"/>
              <a:buChar char="–"/>
            </a:pPr>
            <a:r>
              <a:rPr lang="en-ZA" dirty="0" smtClean="0">
                <a:solidFill>
                  <a:schemeClr val="tx1"/>
                </a:solidFill>
                <a:latin typeface="+mn-lt"/>
              </a:rPr>
              <a:t>Variable coverage within and across countries</a:t>
            </a:r>
          </a:p>
        </p:txBody>
      </p:sp>
      <p:sp>
        <p:nvSpPr>
          <p:cNvPr id="2" name="Title 1"/>
          <p:cNvSpPr>
            <a:spLocks noGrp="1"/>
          </p:cNvSpPr>
          <p:nvPr>
            <p:ph type="title"/>
          </p:nvPr>
        </p:nvSpPr>
        <p:spPr/>
        <p:txBody>
          <a:bodyPr/>
          <a:lstStyle/>
          <a:p>
            <a:r>
              <a:rPr lang="en-ZA" dirty="0" smtClean="0"/>
              <a:t>WHO recommends PrEP</a:t>
            </a:r>
            <a:endParaRPr lang="en-ZA" dirty="0"/>
          </a:p>
        </p:txBody>
      </p:sp>
      <p:pic>
        <p:nvPicPr>
          <p:cNvPr id="5" name="Picture 4"/>
          <p:cNvPicPr>
            <a:picLocks noChangeAspect="1"/>
          </p:cNvPicPr>
          <p:nvPr/>
        </p:nvPicPr>
        <p:blipFill>
          <a:blip r:embed="rId3"/>
          <a:stretch>
            <a:fillRect/>
          </a:stretch>
        </p:blipFill>
        <p:spPr>
          <a:xfrm>
            <a:off x="458891" y="1507783"/>
            <a:ext cx="8521207" cy="1486257"/>
          </a:xfrm>
          <a:prstGeom prst="rect">
            <a:avLst/>
          </a:prstGeom>
        </p:spPr>
      </p:pic>
      <p:sp>
        <p:nvSpPr>
          <p:cNvPr id="6" name="TextBox 5"/>
          <p:cNvSpPr txBox="1"/>
          <p:nvPr/>
        </p:nvSpPr>
        <p:spPr>
          <a:xfrm>
            <a:off x="4501662" y="6488723"/>
            <a:ext cx="4642338" cy="276999"/>
          </a:xfrm>
          <a:prstGeom prst="rect">
            <a:avLst/>
          </a:prstGeom>
          <a:noFill/>
        </p:spPr>
        <p:txBody>
          <a:bodyPr wrap="square" rtlCol="0">
            <a:spAutoFit/>
          </a:bodyPr>
          <a:lstStyle/>
          <a:p>
            <a:pPr algn="r"/>
            <a:r>
              <a:rPr lang="en-ZA" sz="1200" dirty="0" smtClean="0"/>
              <a:t>WHO, 2015; www.prepwatch.org </a:t>
            </a:r>
            <a:endParaRPr lang="en-ZA" sz="1200" dirty="0"/>
          </a:p>
        </p:txBody>
      </p:sp>
    </p:spTree>
    <p:extLst>
      <p:ext uri="{BB962C8B-B14F-4D97-AF65-F5344CB8AC3E}">
        <p14:creationId xmlns:p14="http://schemas.microsoft.com/office/powerpoint/2010/main" val="167764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4000" dirty="0" smtClean="0"/>
              <a:t>Truvada approved for PrEP in SA</a:t>
            </a:r>
            <a:endParaRPr lang="en-ZA" sz="4000" dirty="0"/>
          </a:p>
        </p:txBody>
      </p:sp>
      <p:pic>
        <p:nvPicPr>
          <p:cNvPr id="6" name="Picture 5"/>
          <p:cNvPicPr>
            <a:picLocks noChangeAspect="1"/>
          </p:cNvPicPr>
          <p:nvPr/>
        </p:nvPicPr>
        <p:blipFill>
          <a:blip r:embed="rId3"/>
          <a:stretch>
            <a:fillRect/>
          </a:stretch>
        </p:blipFill>
        <p:spPr>
          <a:xfrm>
            <a:off x="801695" y="1295264"/>
            <a:ext cx="7188004" cy="4131741"/>
          </a:xfrm>
          <a:prstGeom prst="rect">
            <a:avLst/>
          </a:prstGeom>
        </p:spPr>
      </p:pic>
      <p:sp>
        <p:nvSpPr>
          <p:cNvPr id="7" name="TextBox 6"/>
          <p:cNvSpPr txBox="1"/>
          <p:nvPr/>
        </p:nvSpPr>
        <p:spPr>
          <a:xfrm>
            <a:off x="634482" y="5822300"/>
            <a:ext cx="8136294" cy="707886"/>
          </a:xfrm>
          <a:prstGeom prst="rect">
            <a:avLst/>
          </a:prstGeom>
          <a:noFill/>
        </p:spPr>
        <p:txBody>
          <a:bodyPr wrap="square" rtlCol="0">
            <a:spAutoFit/>
          </a:bodyPr>
          <a:lstStyle/>
          <a:p>
            <a:r>
              <a:rPr lang="en-ZA" sz="2000" dirty="0" smtClean="0"/>
              <a:t>SA NDOH convened a PrEP Technical Working Group to provide technical assistance on plans for implementation October 2015</a:t>
            </a:r>
            <a:endParaRPr lang="en-ZA" sz="2000" dirty="0"/>
          </a:p>
        </p:txBody>
      </p:sp>
    </p:spTree>
    <p:extLst>
      <p:ext uri="{BB962C8B-B14F-4D97-AF65-F5344CB8AC3E}">
        <p14:creationId xmlns:p14="http://schemas.microsoft.com/office/powerpoint/2010/main" val="63074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600" dirty="0" smtClean="0"/>
              <a:t>PrEP implementation: progress</a:t>
            </a:r>
            <a:endParaRPr lang="en-ZA" sz="3600" dirty="0"/>
          </a:p>
        </p:txBody>
      </p:sp>
      <p:sp>
        <p:nvSpPr>
          <p:cNvPr id="2" name="Content Placeholder 1"/>
          <p:cNvSpPr>
            <a:spLocks noGrp="1"/>
          </p:cNvSpPr>
          <p:nvPr>
            <p:ph idx="10"/>
          </p:nvPr>
        </p:nvSpPr>
        <p:spPr>
          <a:xfrm>
            <a:off x="587787" y="6120882"/>
            <a:ext cx="8239305" cy="430793"/>
          </a:xfrm>
        </p:spPr>
        <p:txBody>
          <a:bodyPr/>
          <a:lstStyle/>
          <a:p>
            <a:pPr marL="0" indent="0" algn="ctr">
              <a:buNone/>
            </a:pPr>
            <a:r>
              <a:rPr lang="en-ZA" sz="2400" dirty="0" smtClean="0"/>
              <a:t>NDOH delivery sites have scaled up from 11 in 2016 to 30+</a:t>
            </a:r>
            <a:endParaRPr lang="en-ZA" sz="2400" dirty="0"/>
          </a:p>
        </p:txBody>
      </p:sp>
      <p:pic>
        <p:nvPicPr>
          <p:cNvPr id="6" name="Picture 5"/>
          <p:cNvPicPr>
            <a:picLocks noChangeAspect="1"/>
          </p:cNvPicPr>
          <p:nvPr/>
        </p:nvPicPr>
        <p:blipFill>
          <a:blip r:embed="rId3"/>
          <a:stretch>
            <a:fillRect/>
          </a:stretch>
        </p:blipFill>
        <p:spPr>
          <a:xfrm>
            <a:off x="276045" y="1102886"/>
            <a:ext cx="8862791" cy="4721772"/>
          </a:xfrm>
          <a:prstGeom prst="rect">
            <a:avLst/>
          </a:prstGeom>
        </p:spPr>
      </p:pic>
    </p:spTree>
    <p:extLst>
      <p:ext uri="{BB962C8B-B14F-4D97-AF65-F5344CB8AC3E}">
        <p14:creationId xmlns:p14="http://schemas.microsoft.com/office/powerpoint/2010/main" val="2359075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35350" y="2673350"/>
            <a:ext cx="1981200" cy="2305050"/>
          </a:xfrm>
          <a:prstGeom prst="rect">
            <a:avLst/>
          </a:prstGeom>
        </p:spPr>
      </p:pic>
      <p:sp>
        <p:nvSpPr>
          <p:cNvPr id="2" name="Title 1"/>
          <p:cNvSpPr>
            <a:spLocks noGrp="1"/>
          </p:cNvSpPr>
          <p:nvPr>
            <p:ph type="title"/>
          </p:nvPr>
        </p:nvSpPr>
        <p:spPr/>
        <p:txBody>
          <a:bodyPr>
            <a:noAutofit/>
          </a:bodyPr>
          <a:lstStyle/>
          <a:p>
            <a:r>
              <a:rPr lang="en-ZA" sz="3600" dirty="0" smtClean="0"/>
              <a:t>Implications for trials in SA</a:t>
            </a:r>
            <a:endParaRPr lang="en-ZA" sz="3600" dirty="0"/>
          </a:p>
        </p:txBody>
      </p:sp>
      <p:sp>
        <p:nvSpPr>
          <p:cNvPr id="3" name="Content Placeholder 2"/>
          <p:cNvSpPr>
            <a:spLocks noGrp="1"/>
          </p:cNvSpPr>
          <p:nvPr>
            <p:ph idx="10"/>
          </p:nvPr>
        </p:nvSpPr>
        <p:spPr/>
        <p:txBody>
          <a:bodyPr/>
          <a:lstStyle/>
          <a:p>
            <a:pPr marL="0" indent="0" algn="ctr">
              <a:buNone/>
            </a:pPr>
            <a:r>
              <a:rPr lang="en-ZA" dirty="0">
                <a:solidFill>
                  <a:srgbClr val="FF0000"/>
                </a:solidFill>
              </a:rPr>
              <a:t>Issue = access to TDF/FTC </a:t>
            </a:r>
            <a:r>
              <a:rPr lang="en-ZA" dirty="0" smtClean="0">
                <a:solidFill>
                  <a:srgbClr val="FF0000"/>
                </a:solidFill>
              </a:rPr>
              <a:t>variable</a:t>
            </a:r>
          </a:p>
        </p:txBody>
      </p:sp>
      <p:sp>
        <p:nvSpPr>
          <p:cNvPr id="5" name="TextBox 4"/>
          <p:cNvSpPr txBox="1"/>
          <p:nvPr/>
        </p:nvSpPr>
        <p:spPr>
          <a:xfrm>
            <a:off x="457200" y="2584938"/>
            <a:ext cx="2655277" cy="2677656"/>
          </a:xfrm>
          <a:prstGeom prst="rect">
            <a:avLst/>
          </a:prstGeom>
          <a:noFill/>
        </p:spPr>
        <p:txBody>
          <a:bodyPr wrap="square" rtlCol="0">
            <a:spAutoFit/>
          </a:bodyPr>
          <a:lstStyle/>
          <a:p>
            <a:r>
              <a:rPr lang="en-ZA" sz="2400" dirty="0" smtClean="0"/>
              <a:t>Access to best available standard of prevention</a:t>
            </a:r>
          </a:p>
          <a:p>
            <a:endParaRPr lang="en-ZA" sz="2400" dirty="0" smtClean="0"/>
          </a:p>
          <a:p>
            <a:r>
              <a:rPr lang="en-ZA" sz="2400" dirty="0" smtClean="0"/>
              <a:t>Avoid inequities between sites and within communities</a:t>
            </a:r>
            <a:endParaRPr lang="en-ZA" sz="2400" dirty="0"/>
          </a:p>
        </p:txBody>
      </p:sp>
      <p:sp>
        <p:nvSpPr>
          <p:cNvPr id="6" name="TextBox 5"/>
          <p:cNvSpPr txBox="1"/>
          <p:nvPr/>
        </p:nvSpPr>
        <p:spPr>
          <a:xfrm>
            <a:off x="6182946" y="1804711"/>
            <a:ext cx="2655277" cy="4524315"/>
          </a:xfrm>
          <a:prstGeom prst="rect">
            <a:avLst/>
          </a:prstGeom>
          <a:noFill/>
        </p:spPr>
        <p:txBody>
          <a:bodyPr wrap="square" rtlCol="0">
            <a:spAutoFit/>
          </a:bodyPr>
          <a:lstStyle/>
          <a:p>
            <a:r>
              <a:rPr lang="en-ZA" sz="2400" dirty="0" smtClean="0"/>
              <a:t>Avoid perverse incentives for enrolment</a:t>
            </a:r>
          </a:p>
          <a:p>
            <a:endParaRPr lang="en-ZA" sz="2400" dirty="0" smtClean="0"/>
          </a:p>
          <a:p>
            <a:r>
              <a:rPr lang="en-ZA" sz="2400" dirty="0" smtClean="0"/>
              <a:t>Ensure sustained access post-trial</a:t>
            </a:r>
          </a:p>
          <a:p>
            <a:endParaRPr lang="en-ZA" sz="2400" dirty="0"/>
          </a:p>
          <a:p>
            <a:r>
              <a:rPr lang="en-ZA" sz="2400" dirty="0" smtClean="0"/>
              <a:t>Not currently the standard of care</a:t>
            </a:r>
          </a:p>
          <a:p>
            <a:endParaRPr lang="en-ZA" sz="2400" dirty="0"/>
          </a:p>
          <a:p>
            <a:r>
              <a:rPr lang="en-ZA" sz="2400" dirty="0" smtClean="0"/>
              <a:t>Implications for cost and trial size</a:t>
            </a:r>
            <a:endParaRPr lang="en-ZA" sz="2400" dirty="0"/>
          </a:p>
        </p:txBody>
      </p:sp>
      <p:sp>
        <p:nvSpPr>
          <p:cNvPr id="8" name="TextBox 7"/>
          <p:cNvSpPr txBox="1"/>
          <p:nvPr/>
        </p:nvSpPr>
        <p:spPr>
          <a:xfrm>
            <a:off x="457200" y="6288833"/>
            <a:ext cx="8299939" cy="477054"/>
          </a:xfrm>
          <a:prstGeom prst="rect">
            <a:avLst/>
          </a:prstGeom>
          <a:noFill/>
        </p:spPr>
        <p:txBody>
          <a:bodyPr wrap="square" rtlCol="0">
            <a:spAutoFit/>
          </a:bodyPr>
          <a:lstStyle/>
          <a:p>
            <a:r>
              <a:rPr lang="en-ZA" i="1" dirty="0" smtClean="0"/>
              <a:t>Needed to build country consensus → summit Nov 2017</a:t>
            </a:r>
            <a:endParaRPr lang="en-ZA" i="1" dirty="0"/>
          </a:p>
        </p:txBody>
      </p:sp>
    </p:spTree>
    <p:extLst>
      <p:ext uri="{BB962C8B-B14F-4D97-AF65-F5344CB8AC3E}">
        <p14:creationId xmlns:p14="http://schemas.microsoft.com/office/powerpoint/2010/main" val="33586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600" dirty="0" smtClean="0"/>
              <a:t>Should PrEP be offered in ECHO?</a:t>
            </a:r>
            <a:endParaRPr lang="en-ZA" sz="3600" dirty="0"/>
          </a:p>
        </p:txBody>
      </p:sp>
      <p:pic>
        <p:nvPicPr>
          <p:cNvPr id="8" name="Content Placeholder 7"/>
          <p:cNvPicPr>
            <a:picLocks noGrp="1" noChangeAspect="1"/>
          </p:cNvPicPr>
          <p:nvPr>
            <p:ph idx="10"/>
          </p:nvPr>
        </p:nvPicPr>
        <p:blipFill>
          <a:blip r:embed="rId3"/>
          <a:stretch>
            <a:fillRect/>
          </a:stretch>
        </p:blipFill>
        <p:spPr>
          <a:xfrm>
            <a:off x="468775" y="1550996"/>
            <a:ext cx="6566506" cy="4366727"/>
          </a:xfrm>
          <a:prstGeom prst="rect">
            <a:avLst/>
          </a:prstGeom>
        </p:spPr>
      </p:pic>
      <p:sp>
        <p:nvSpPr>
          <p:cNvPr id="9" name="TextBox 8"/>
          <p:cNvSpPr txBox="1"/>
          <p:nvPr/>
        </p:nvSpPr>
        <p:spPr>
          <a:xfrm>
            <a:off x="4926563" y="6568751"/>
            <a:ext cx="4217437" cy="276999"/>
          </a:xfrm>
          <a:prstGeom prst="rect">
            <a:avLst/>
          </a:prstGeom>
          <a:noFill/>
        </p:spPr>
        <p:txBody>
          <a:bodyPr wrap="square" rtlCol="0">
            <a:spAutoFit/>
          </a:bodyPr>
          <a:lstStyle/>
          <a:p>
            <a:pPr algn="r"/>
            <a:r>
              <a:rPr lang="en-ZA" sz="1200" dirty="0"/>
              <a:t>Source: http://echo-consortium.com/study-design/</a:t>
            </a:r>
          </a:p>
        </p:txBody>
      </p:sp>
      <p:pic>
        <p:nvPicPr>
          <p:cNvPr id="10" name="Picture 9"/>
          <p:cNvPicPr>
            <a:picLocks noChangeAspect="1"/>
          </p:cNvPicPr>
          <p:nvPr/>
        </p:nvPicPr>
        <p:blipFill>
          <a:blip r:embed="rId4"/>
          <a:stretch>
            <a:fillRect/>
          </a:stretch>
        </p:blipFill>
        <p:spPr>
          <a:xfrm>
            <a:off x="7301068" y="5530126"/>
            <a:ext cx="1670449" cy="975445"/>
          </a:xfrm>
          <a:prstGeom prst="rect">
            <a:avLst/>
          </a:prstGeom>
        </p:spPr>
      </p:pic>
    </p:spTree>
    <p:extLst>
      <p:ext uri="{BB962C8B-B14F-4D97-AF65-F5344CB8AC3E}">
        <p14:creationId xmlns:p14="http://schemas.microsoft.com/office/powerpoint/2010/main" val="263651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600" dirty="0" smtClean="0"/>
              <a:t>Should PrEP be offered in ECHO</a:t>
            </a:r>
            <a:endParaRPr lang="en-ZA" sz="3600"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635524451"/>
              </p:ext>
            </p:extLst>
          </p:nvPr>
        </p:nvGraphicFramePr>
        <p:xfrm>
          <a:off x="415745" y="1524000"/>
          <a:ext cx="8239125"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37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30" y="3079101"/>
            <a:ext cx="8178920" cy="2361607"/>
          </a:xfrm>
        </p:spPr>
        <p:txBody>
          <a:bodyPr/>
          <a:lstStyle/>
          <a:p>
            <a:pPr marL="0" indent="0">
              <a:buNone/>
            </a:pPr>
            <a:r>
              <a:rPr lang="en-ZA" sz="2400" b="1" dirty="0" smtClean="0">
                <a:solidFill>
                  <a:schemeClr val="tx1"/>
                </a:solidFill>
                <a:latin typeface="+mn-lt"/>
              </a:rPr>
              <a:t>Conclusions</a:t>
            </a:r>
          </a:p>
          <a:p>
            <a:r>
              <a:rPr lang="en-ZA" sz="2400" dirty="0" smtClean="0">
                <a:solidFill>
                  <a:schemeClr val="tx1"/>
                </a:solidFill>
                <a:latin typeface="+mn-lt"/>
              </a:rPr>
              <a:t>Standards </a:t>
            </a:r>
            <a:r>
              <a:rPr lang="en-ZA" sz="2400" dirty="0">
                <a:solidFill>
                  <a:schemeClr val="tx1"/>
                </a:solidFill>
                <a:latin typeface="+mn-lt"/>
              </a:rPr>
              <a:t>of Care in clinical trials in our settings are </a:t>
            </a:r>
            <a:r>
              <a:rPr lang="en-ZA" sz="2400" dirty="0" smtClean="0">
                <a:solidFill>
                  <a:schemeClr val="tx1"/>
                </a:solidFill>
                <a:latin typeface="+mn-lt"/>
              </a:rPr>
              <a:t>complex, often vary from site to site</a:t>
            </a:r>
            <a:endParaRPr lang="en-ZA" sz="2400" dirty="0">
              <a:solidFill>
                <a:schemeClr val="tx1"/>
              </a:solidFill>
              <a:latin typeface="+mn-lt"/>
            </a:endParaRPr>
          </a:p>
          <a:p>
            <a:r>
              <a:rPr lang="en-ZA" sz="2400" dirty="0" smtClean="0">
                <a:solidFill>
                  <a:schemeClr val="tx1"/>
                </a:solidFill>
                <a:latin typeface="+mn-lt"/>
              </a:rPr>
              <a:t>International and local guidelines can </a:t>
            </a:r>
            <a:r>
              <a:rPr lang="en-ZA" sz="2400" dirty="0">
                <a:solidFill>
                  <a:schemeClr val="tx1"/>
                </a:solidFill>
                <a:latin typeface="+mn-lt"/>
              </a:rPr>
              <a:t>inform </a:t>
            </a:r>
            <a:r>
              <a:rPr lang="en-ZA" sz="2400" dirty="0" smtClean="0">
                <a:solidFill>
                  <a:schemeClr val="tx1"/>
                </a:solidFill>
                <a:latin typeface="+mn-lt"/>
              </a:rPr>
              <a:t>provision </a:t>
            </a:r>
            <a:r>
              <a:rPr lang="en-ZA" sz="2400" dirty="0">
                <a:solidFill>
                  <a:schemeClr val="tx1"/>
                </a:solidFill>
                <a:latin typeface="+mn-lt"/>
              </a:rPr>
              <a:t>of PrEP in HIV prevention trials. </a:t>
            </a:r>
          </a:p>
          <a:p>
            <a:r>
              <a:rPr lang="en-ZA" sz="2400" dirty="0" smtClean="0">
                <a:solidFill>
                  <a:schemeClr val="tx1"/>
                </a:solidFill>
                <a:latin typeface="+mn-lt"/>
              </a:rPr>
              <a:t>The </a:t>
            </a:r>
            <a:r>
              <a:rPr lang="en-ZA" sz="2400" dirty="0">
                <a:solidFill>
                  <a:schemeClr val="tx1"/>
                </a:solidFill>
                <a:latin typeface="+mn-lt"/>
              </a:rPr>
              <a:t>use of PrEP for high-risk women and men in the country is likely the </a:t>
            </a:r>
            <a:r>
              <a:rPr lang="en-ZA" sz="2400" u="sng" dirty="0">
                <a:solidFill>
                  <a:schemeClr val="tx1"/>
                </a:solidFill>
                <a:latin typeface="+mn-lt"/>
              </a:rPr>
              <a:t>aspirational</a:t>
            </a:r>
            <a:r>
              <a:rPr lang="en-ZA" sz="2400" dirty="0">
                <a:solidFill>
                  <a:schemeClr val="tx1"/>
                </a:solidFill>
                <a:latin typeface="+mn-lt"/>
              </a:rPr>
              <a:t> Standard of Care. </a:t>
            </a:r>
          </a:p>
          <a:p>
            <a:r>
              <a:rPr lang="en-ZA" sz="2400" dirty="0" smtClean="0">
                <a:solidFill>
                  <a:schemeClr val="tx1"/>
                </a:solidFill>
                <a:latin typeface="+mn-lt"/>
              </a:rPr>
              <a:t>PrEP introduction into trials requires REC and community support. </a:t>
            </a:r>
            <a:endParaRPr lang="en-ZA" sz="2400" dirty="0">
              <a:solidFill>
                <a:schemeClr val="tx1"/>
              </a:solidFill>
              <a:latin typeface="+mn-lt"/>
            </a:endParaRPr>
          </a:p>
        </p:txBody>
      </p:sp>
      <p:sp>
        <p:nvSpPr>
          <p:cNvPr id="3" name="Title 2"/>
          <p:cNvSpPr>
            <a:spLocks noGrp="1"/>
          </p:cNvSpPr>
          <p:nvPr>
            <p:ph type="title"/>
          </p:nvPr>
        </p:nvSpPr>
        <p:spPr/>
        <p:txBody>
          <a:bodyPr/>
          <a:lstStyle/>
          <a:p>
            <a:r>
              <a:rPr lang="en-ZA" sz="3600" dirty="0" smtClean="0"/>
              <a:t>Summit on Standard of Prevention</a:t>
            </a:r>
            <a:endParaRPr lang="en-ZA" sz="3600" dirty="0"/>
          </a:p>
        </p:txBody>
      </p:sp>
      <p:pic>
        <p:nvPicPr>
          <p:cNvPr id="4" name="Picture 3"/>
          <p:cNvPicPr>
            <a:picLocks noChangeAspect="1"/>
          </p:cNvPicPr>
          <p:nvPr/>
        </p:nvPicPr>
        <p:blipFill rotWithShape="1">
          <a:blip r:embed="rId3"/>
          <a:srcRect t="8743" b="19968"/>
          <a:stretch/>
        </p:blipFill>
        <p:spPr>
          <a:xfrm>
            <a:off x="276045" y="1031464"/>
            <a:ext cx="7448695" cy="1567543"/>
          </a:xfrm>
          <a:prstGeom prst="rect">
            <a:avLst/>
          </a:prstGeom>
        </p:spPr>
      </p:pic>
      <p:sp>
        <p:nvSpPr>
          <p:cNvPr id="5" name="TextBox 4"/>
          <p:cNvSpPr txBox="1"/>
          <p:nvPr/>
        </p:nvSpPr>
        <p:spPr>
          <a:xfrm>
            <a:off x="4627985" y="2444620"/>
            <a:ext cx="3887366" cy="461665"/>
          </a:xfrm>
          <a:prstGeom prst="rect">
            <a:avLst/>
          </a:prstGeom>
          <a:noFill/>
        </p:spPr>
        <p:txBody>
          <a:bodyPr wrap="square" rtlCol="0">
            <a:spAutoFit/>
          </a:bodyPr>
          <a:lstStyle/>
          <a:p>
            <a:pPr algn="l"/>
            <a:r>
              <a:rPr lang="en-ZA" sz="2400" dirty="0" smtClean="0"/>
              <a:t>5-6 Nov 2017, Cape Town</a:t>
            </a:r>
            <a:endParaRPr lang="en-ZA" sz="2400" dirty="0"/>
          </a:p>
        </p:txBody>
      </p:sp>
    </p:spTree>
    <p:extLst>
      <p:ext uri="{BB962C8B-B14F-4D97-AF65-F5344CB8AC3E}">
        <p14:creationId xmlns:p14="http://schemas.microsoft.com/office/powerpoint/2010/main" val="10459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30" y="2523490"/>
            <a:ext cx="8178920" cy="4157228"/>
          </a:xfrm>
        </p:spPr>
        <p:txBody>
          <a:bodyPr/>
          <a:lstStyle/>
          <a:p>
            <a:pPr marL="0" indent="0">
              <a:buNone/>
            </a:pPr>
            <a:r>
              <a:rPr lang="en-ZA" sz="2400" b="1" dirty="0" smtClean="0">
                <a:solidFill>
                  <a:schemeClr val="tx1"/>
                </a:solidFill>
                <a:latin typeface="+mn-lt"/>
              </a:rPr>
              <a:t>Recommendations</a:t>
            </a:r>
          </a:p>
          <a:p>
            <a:r>
              <a:rPr lang="en-ZA" sz="2200" dirty="0">
                <a:solidFill>
                  <a:schemeClr val="tx1"/>
                </a:solidFill>
                <a:latin typeface="+mn-lt"/>
              </a:rPr>
              <a:t>Establish an SAMRC-initiated PrEP fund to make PrEP available to trial </a:t>
            </a:r>
            <a:r>
              <a:rPr lang="en-ZA" sz="2200" dirty="0" smtClean="0">
                <a:solidFill>
                  <a:schemeClr val="tx1"/>
                </a:solidFill>
                <a:latin typeface="+mn-lt"/>
              </a:rPr>
              <a:t>sites; provision for immediate procurement</a:t>
            </a:r>
            <a:endParaRPr lang="en-ZA" sz="2200" dirty="0">
              <a:solidFill>
                <a:schemeClr val="tx1"/>
              </a:solidFill>
              <a:latin typeface="+mn-lt"/>
            </a:endParaRPr>
          </a:p>
          <a:p>
            <a:r>
              <a:rPr lang="en-ZA" sz="2200" dirty="0" smtClean="0">
                <a:solidFill>
                  <a:schemeClr val="tx1"/>
                </a:solidFill>
                <a:latin typeface="+mn-lt"/>
              </a:rPr>
              <a:t>Manner in which PrEP is provided will be left for sites with community to decide. </a:t>
            </a:r>
            <a:endParaRPr lang="en-ZA" sz="2200" dirty="0">
              <a:solidFill>
                <a:schemeClr val="tx1"/>
              </a:solidFill>
              <a:latin typeface="+mn-lt"/>
            </a:endParaRPr>
          </a:p>
          <a:p>
            <a:r>
              <a:rPr lang="en-ZA" sz="2200" dirty="0" smtClean="0">
                <a:solidFill>
                  <a:schemeClr val="tx1"/>
                </a:solidFill>
                <a:latin typeface="+mn-lt"/>
              </a:rPr>
              <a:t>PrEP provision limited </a:t>
            </a:r>
            <a:r>
              <a:rPr lang="en-ZA" sz="2200" dirty="0">
                <a:solidFill>
                  <a:schemeClr val="tx1"/>
                </a:solidFill>
                <a:latin typeface="+mn-lt"/>
              </a:rPr>
              <a:t>to the duration of the study, </a:t>
            </a:r>
            <a:r>
              <a:rPr lang="en-ZA" sz="2200" dirty="0" smtClean="0">
                <a:solidFill>
                  <a:schemeClr val="tx1"/>
                </a:solidFill>
                <a:latin typeface="+mn-lt"/>
              </a:rPr>
              <a:t>post-trial </a:t>
            </a:r>
            <a:r>
              <a:rPr lang="en-ZA" sz="2200" dirty="0">
                <a:solidFill>
                  <a:schemeClr val="tx1"/>
                </a:solidFill>
                <a:latin typeface="+mn-lt"/>
              </a:rPr>
              <a:t>access could not be </a:t>
            </a:r>
            <a:r>
              <a:rPr lang="en-ZA" sz="2200" dirty="0" smtClean="0">
                <a:solidFill>
                  <a:schemeClr val="tx1"/>
                </a:solidFill>
                <a:latin typeface="+mn-lt"/>
              </a:rPr>
              <a:t>supported, participants </a:t>
            </a:r>
            <a:r>
              <a:rPr lang="en-ZA" sz="2200" dirty="0">
                <a:solidFill>
                  <a:schemeClr val="tx1"/>
                </a:solidFill>
                <a:latin typeface="+mn-lt"/>
              </a:rPr>
              <a:t>are made aware of this restriction. </a:t>
            </a:r>
          </a:p>
          <a:p>
            <a:r>
              <a:rPr lang="en-ZA" sz="2200" dirty="0" smtClean="0">
                <a:solidFill>
                  <a:schemeClr val="tx1"/>
                </a:solidFill>
                <a:latin typeface="+mn-lt"/>
              </a:rPr>
              <a:t>Work </a:t>
            </a:r>
            <a:r>
              <a:rPr lang="en-ZA" sz="2200" dirty="0">
                <a:solidFill>
                  <a:schemeClr val="tx1"/>
                </a:solidFill>
                <a:latin typeface="+mn-lt"/>
              </a:rPr>
              <a:t>the </a:t>
            </a:r>
            <a:r>
              <a:rPr lang="en-ZA" sz="2200" dirty="0" err="1">
                <a:solidFill>
                  <a:schemeClr val="tx1"/>
                </a:solidFill>
                <a:latin typeface="+mn-lt"/>
              </a:rPr>
              <a:t>NDoH</a:t>
            </a:r>
            <a:r>
              <a:rPr lang="en-ZA" sz="2200" dirty="0">
                <a:solidFill>
                  <a:schemeClr val="tx1"/>
                </a:solidFill>
                <a:latin typeface="+mn-lt"/>
              </a:rPr>
              <a:t> PrEP technical working group to motivate support of demonstration projects close to the sites. </a:t>
            </a:r>
          </a:p>
          <a:p>
            <a:r>
              <a:rPr lang="en-ZA" sz="2200" dirty="0" smtClean="0">
                <a:solidFill>
                  <a:schemeClr val="tx1"/>
                </a:solidFill>
                <a:latin typeface="+mn-lt"/>
              </a:rPr>
              <a:t>Develop information to </a:t>
            </a:r>
            <a:r>
              <a:rPr lang="en-ZA" sz="2200" dirty="0">
                <a:solidFill>
                  <a:schemeClr val="tx1"/>
                </a:solidFill>
                <a:latin typeface="+mn-lt"/>
              </a:rPr>
              <a:t>optimise the efficacy of PrEP. </a:t>
            </a:r>
          </a:p>
          <a:p>
            <a:pPr marL="0" indent="0">
              <a:buNone/>
            </a:pPr>
            <a:endParaRPr lang="en-ZA" sz="2400" b="1" dirty="0" smtClean="0">
              <a:solidFill>
                <a:schemeClr val="tx1"/>
              </a:solidFill>
              <a:latin typeface="+mn-lt"/>
            </a:endParaRPr>
          </a:p>
        </p:txBody>
      </p:sp>
      <p:sp>
        <p:nvSpPr>
          <p:cNvPr id="3" name="Title 2"/>
          <p:cNvSpPr>
            <a:spLocks noGrp="1"/>
          </p:cNvSpPr>
          <p:nvPr>
            <p:ph type="title"/>
          </p:nvPr>
        </p:nvSpPr>
        <p:spPr/>
        <p:txBody>
          <a:bodyPr/>
          <a:lstStyle/>
          <a:p>
            <a:r>
              <a:rPr lang="en-ZA" sz="3600" dirty="0" smtClean="0"/>
              <a:t>Summit on Standard of Prevention</a:t>
            </a:r>
            <a:endParaRPr lang="en-ZA" sz="3600" dirty="0"/>
          </a:p>
        </p:txBody>
      </p:sp>
      <p:pic>
        <p:nvPicPr>
          <p:cNvPr id="4" name="Picture 3"/>
          <p:cNvPicPr>
            <a:picLocks noChangeAspect="1"/>
          </p:cNvPicPr>
          <p:nvPr/>
        </p:nvPicPr>
        <p:blipFill rotWithShape="1">
          <a:blip r:embed="rId3"/>
          <a:srcRect t="8743" b="19968"/>
          <a:stretch/>
        </p:blipFill>
        <p:spPr>
          <a:xfrm>
            <a:off x="276045" y="1175656"/>
            <a:ext cx="6404673" cy="1347833"/>
          </a:xfrm>
          <a:prstGeom prst="rect">
            <a:avLst/>
          </a:prstGeom>
        </p:spPr>
      </p:pic>
    </p:spTree>
    <p:extLst>
      <p:ext uri="{BB962C8B-B14F-4D97-AF65-F5344CB8AC3E}">
        <p14:creationId xmlns:p14="http://schemas.microsoft.com/office/powerpoint/2010/main" val="26034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1.png"/></Relationships>
</file>

<file path=ppt/theme/theme1.xml><?xml version="1.0" encoding="utf-8"?>
<a:theme xmlns:a="http://schemas.openxmlformats.org/drawingml/2006/main" name="Cover option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reaker Slide 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er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reaker Slid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reaker Slid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reaker Slid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er Slide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EFEB44FCA63A4C9FE56775298D470C" ma:contentTypeVersion="0" ma:contentTypeDescription="Create a new document." ma:contentTypeScope="" ma:versionID="2ec58b1ad505192fe836c9f38cc17a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D868E-74FA-48B4-A0FC-336AF70AC6F2}">
  <ds:schemaRefs>
    <ds:schemaRef ds:uri="http://purl.org/dc/dcmitype/"/>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4A83C996-DFD3-4036-A46A-33FA6B70E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574A9F0-E783-4740-AF07-DF51B9CD7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5943</TotalTime>
  <Words>1611</Words>
  <Application>Microsoft Office PowerPoint</Application>
  <PresentationFormat>On-screen Show (4:3)</PresentationFormat>
  <Paragraphs>102</Paragraphs>
  <Slides>12</Slides>
  <Notes>12</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12</vt:i4>
      </vt:variant>
    </vt:vector>
  </HeadingPairs>
  <TitlesOfParts>
    <vt:vector size="29" baseType="lpstr">
      <vt:lpstr>Arial</vt:lpstr>
      <vt:lpstr>Avenir Roman</vt:lpstr>
      <vt:lpstr>Calibri</vt:lpstr>
      <vt:lpstr>Century Gothic</vt:lpstr>
      <vt:lpstr>Helvetica Light</vt:lpstr>
      <vt:lpstr>Palatino Linotype</vt:lpstr>
      <vt:lpstr>Wingdings 2</vt:lpstr>
      <vt:lpstr>Cover option 1</vt:lpstr>
      <vt:lpstr>1_Custom Design</vt:lpstr>
      <vt:lpstr>2_Custom Design</vt:lpstr>
      <vt:lpstr>Custom Design</vt:lpstr>
      <vt:lpstr>Breaker Slide 2</vt:lpstr>
      <vt:lpstr>Breaker Slide 3</vt:lpstr>
      <vt:lpstr>Breaker Slide 4</vt:lpstr>
      <vt:lpstr>Breaker Slide 5</vt:lpstr>
      <vt:lpstr>Breaker Slide 6</vt:lpstr>
      <vt:lpstr>Breaker Slide 8</vt:lpstr>
      <vt:lpstr>Policy on PrEP in SRH services and trials:   The South African experience</vt:lpstr>
      <vt:lpstr>WHO recommends PrEP</vt:lpstr>
      <vt:lpstr>Truvada approved for PrEP in SA</vt:lpstr>
      <vt:lpstr>PrEP implementation: progress</vt:lpstr>
      <vt:lpstr>Implications for trials in SA</vt:lpstr>
      <vt:lpstr>Should PrEP be offered in ECHO?</vt:lpstr>
      <vt:lpstr>Should PrEP be offered in ECHO</vt:lpstr>
      <vt:lpstr>Summit on Standard of Prevention</vt:lpstr>
      <vt:lpstr>Summit on Standard of Prevention</vt:lpstr>
      <vt:lpstr>ECHO Protocol</vt:lpstr>
      <vt:lpstr>Conclusions</vt:lpstr>
      <vt:lpstr>Acknowledgements  Helen Rees Glenda Gray MRC Standard of Prevention Summit 2017 participants Trial participants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Nkunda Vundamina</dc:creator>
  <cp:lastModifiedBy>Saal</cp:lastModifiedBy>
  <cp:revision>365</cp:revision>
  <dcterms:modified xsi:type="dcterms:W3CDTF">2018-07-26T04:11:32Z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0x010100ABEFEB44FCA63A4C9FE56775298D470C</vt:lpwstr>
  </property>
</Properties>
</file>